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7" r:id="rId2"/>
    <p:sldId id="279" r:id="rId3"/>
    <p:sldId id="264" r:id="rId4"/>
    <p:sldId id="265" r:id="rId5"/>
    <p:sldId id="266" r:id="rId6"/>
    <p:sldId id="268" r:id="rId7"/>
    <p:sldId id="269" r:id="rId8"/>
    <p:sldId id="270" r:id="rId9"/>
    <p:sldId id="271" r:id="rId10"/>
    <p:sldId id="272" r:id="rId11"/>
    <p:sldId id="273" r:id="rId12"/>
    <p:sldId id="274" r:id="rId13"/>
    <p:sldId id="275" r:id="rId14"/>
    <p:sldId id="276" r:id="rId15"/>
    <p:sldId id="277" r:id="rId16"/>
    <p:sldId id="278" r:id="rId17"/>
    <p:sldId id="280" r:id="rId18"/>
    <p:sldId id="281" r:id="rId19"/>
    <p:sldId id="282" r:id="rId20"/>
    <p:sldId id="283" r:id="rId21"/>
    <p:sldId id="284" r:id="rId22"/>
    <p:sldId id="28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A3A5F7-AFB1-4CA2-92E4-703BEF0F1613}" type="datetimeFigureOut">
              <a:rPr lang="en-US" smtClean="0"/>
              <a:pPr/>
              <a:t>3/28/2020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297160-6DCD-4D8E-BB7E-0042CF9FEC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463041-53A8-4B3E-B32F-FA8D543041B4}" type="datetimeFigureOut">
              <a:rPr lang="en-US" smtClean="0"/>
              <a:pPr/>
              <a:t>3/28/2020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9422B5C-0BF1-46F5-9498-A6ABAFC47D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9422B5C-0BF1-46F5-9498-A6ABAFC47DA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463041-53A8-4B3E-B32F-FA8D543041B4}" type="datetimeFigureOut">
              <a:rPr lang="en-US" smtClean="0"/>
              <a:pPr/>
              <a:t>3/28/2020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422B5C-0BF1-46F5-9498-A6ABAFC47D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ar.wikipedia.org/wiki/%D9%82%D8%B4%D8%B1%D8%A9" TargetMode="External"/><Relationship Id="rId13" Type="http://schemas.openxmlformats.org/officeDocument/2006/relationships/hyperlink" Target="https://ar.wikipedia.org/wiki/%D8%AA%D9%88%D9%83%D9%88%D9%81%D9%8A%D8%B1%D9%88%D9%84" TargetMode="External"/><Relationship Id="rId18" Type="http://schemas.openxmlformats.org/officeDocument/2006/relationships/hyperlink" Target="https://ar.wikipedia.org/wiki/%D8%A3%D9%86%D9%8A%D9%85%D9%8A%D8%A7" TargetMode="External"/><Relationship Id="rId3" Type="http://schemas.openxmlformats.org/officeDocument/2006/relationships/hyperlink" Target="https://ar.wikipedia.org/wiki/%D8%AA%D9%8A%D8%B1%D9%88%D8%B2%D9%8A%D9%86" TargetMode="External"/><Relationship Id="rId21" Type="http://schemas.openxmlformats.org/officeDocument/2006/relationships/hyperlink" Target="https://ar.wikipedia.org/wiki/%D8%A3%D9%82%D8%B1%D8%A7%D8%B5" TargetMode="External"/><Relationship Id="rId7" Type="http://schemas.openxmlformats.org/officeDocument/2006/relationships/hyperlink" Target="https://ar.wikipedia.org/wiki/%D9%83%D8%B1%D8%A8%D9%88%D9%86" TargetMode="External"/><Relationship Id="rId12" Type="http://schemas.openxmlformats.org/officeDocument/2006/relationships/hyperlink" Target="https://ar.wikipedia.org/wiki/%D9%85%D8%B6%D8%A7%D8%AF_%D9%84%D9%84%D8%A3%D9%83%D8%B3%D8%AF%D8%A9" TargetMode="External"/><Relationship Id="rId17" Type="http://schemas.openxmlformats.org/officeDocument/2006/relationships/hyperlink" Target="https://ar.wikipedia.org/wiki/%D8%A3%D8%B3%D9%86%D8%A7%D9%86" TargetMode="External"/><Relationship Id="rId2" Type="http://schemas.openxmlformats.org/officeDocument/2006/relationships/hyperlink" Target="https://ar.wikipedia.org/wiki/%D8%A7%D9%84%D8%AD%D9%85%D8%B6_%D8%A7%D9%84%D8%A3%D9%85%D9%8A%D9%86%D9%8A" TargetMode="External"/><Relationship Id="rId16" Type="http://schemas.openxmlformats.org/officeDocument/2006/relationships/hyperlink" Target="https://ar.wikipedia.org/wiki/%D9%84%D8%AB%D8%A9" TargetMode="External"/><Relationship Id="rId20" Type="http://schemas.openxmlformats.org/officeDocument/2006/relationships/hyperlink" Target="https://ar.wikipedia.org/wiki/%D8%A8%D8%AB%D8%B9" TargetMode="External"/><Relationship Id="rId1" Type="http://schemas.openxmlformats.org/officeDocument/2006/relationships/slideLayout" Target="../slideLayouts/slideLayout2.xml"/><Relationship Id="rId6" Type="http://schemas.openxmlformats.org/officeDocument/2006/relationships/hyperlink" Target="https://ar.wikipedia.org/w/index.php?title=%D9%84%D9%87%D9%8A%D8%AF%D8%B1%D9%88%D9%83%D8%B3%D9%8A%D9%84&amp;action=edit&amp;redlink=1" TargetMode="External"/><Relationship Id="rId11" Type="http://schemas.openxmlformats.org/officeDocument/2006/relationships/hyperlink" Target="https://ar.wikipedia.org/wiki/%D9%83%D9%88%D8%B1%D8%AA%D9%8A%D8%B2%D9%88%D9%86" TargetMode="External"/><Relationship Id="rId5" Type="http://schemas.openxmlformats.org/officeDocument/2006/relationships/hyperlink" Target="https://ar.wikipedia.org/wiki/%D8%A7%D9%84%D8%A3%D8%AF%D8%B1%D9%8A%D9%86%D8%A7%D9%84%D9%8A%D9%86" TargetMode="External"/><Relationship Id="rId15" Type="http://schemas.openxmlformats.org/officeDocument/2006/relationships/hyperlink" Target="https://ar.wikipedia.org/wiki/%D9%83%D9%88%D9%84%D8%A7%D8%AC%D9%8A%D9%86" TargetMode="External"/><Relationship Id="rId23" Type="http://schemas.openxmlformats.org/officeDocument/2006/relationships/hyperlink" Target="https://ar.wikipedia.org/wiki/%D8%A5%D8%B3%D9%82%D8%B1%D8%A8%D9%88%D8%B7" TargetMode="External"/><Relationship Id="rId10" Type="http://schemas.openxmlformats.org/officeDocument/2006/relationships/hyperlink" Target="https://ar.wikipedia.org/w/index.php?title=%D8%A7%D9%84%D9%87%D8%B1%D9%85%D9%88%D9%86%D8%A7%D8%AA_%D8%A7%D9%84%D8%A7%D8%B3%D8%AA%D9%8A%D8%B1%D9%88%D9%8A%D8%AF%D9%8A%D8%A9&amp;action=edit&amp;redlink=1" TargetMode="External"/><Relationship Id="rId19" Type="http://schemas.openxmlformats.org/officeDocument/2006/relationships/hyperlink" Target="https://ar.wikipedia.org/wiki/%D8%AA%D8%B4%D9%86%D8%AC" TargetMode="External"/><Relationship Id="rId4" Type="http://schemas.openxmlformats.org/officeDocument/2006/relationships/hyperlink" Target="https://ar.wikipedia.org/wiki/%D9%87%D8%B1%D9%85%D9%88%D9%86" TargetMode="External"/><Relationship Id="rId9" Type="http://schemas.openxmlformats.org/officeDocument/2006/relationships/hyperlink" Target="https://ar.wikipedia.org/wiki/%D8%A7%D9%84%D8%BA%D8%AF%D8%A9_%D9%81%D9%88%D9%82_%D8%A7%D9%84%D9%83%D9%84%D9%88%D9%8A%D8%A9" TargetMode="External"/><Relationship Id="rId14" Type="http://schemas.openxmlformats.org/officeDocument/2006/relationships/hyperlink" Target="https://ar.wikipedia.org/wiki/%D8%B9%D9%88%D8%B2_%D9%81%D9%8A%D8%AA%D8%A7%D9%85%D9%8A%D9%86_%D8%B3%D9%8A" TargetMode="External"/><Relationship Id="rId22" Type="http://schemas.openxmlformats.org/officeDocument/2006/relationships/hyperlink" Target="https://ar.wikipedia.org/wiki/%D8%AD%D9%82%D9%8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ar.wikipedia.org/w/index.php?title=%D8%AA%D9%88%D9%83%D9%88%D8%AA%D8%B1%D9%8A%D9%8A%D9%88%D9%86%D9%88%D9%84%D8%A7%D8%AA&amp;action=edit&amp;redlink=1" TargetMode="External"/><Relationship Id="rId2" Type="http://schemas.openxmlformats.org/officeDocument/2006/relationships/hyperlink" Target="https://ar.wikipedia.org/w/index.php?title=%D8%AA%D9%88%D9%83%D9%88%D9%81%D8%B1%D9%88%D9%84%D8%A7%D8%AA&amp;action=edit&amp;redlink=1"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www.webteb.com/articles/%D8%A7%D8%B3%D8%B1%D8%A7%D8%B1-%D8%AD%D9%85%D8%A7%D9%8A%D8%A9-%D8%A7%D9%84%D8%A7%D9%88%D8%B9%D9%8A%D8%A9-%D8%A7%D9%84%D8%AF%D9%85%D9%88%D9%8A%D8%A9_1909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webteb.com/articles/10-%D8%AF%D9%82%D8%A7%D8%A6%D9%82-%D9%84%D8%A7%D8%AC%D9%84-%D8%B5%D8%AD%D8%A9-%D9%82%D9%84%D8%A8%D9%83_17326" TargetMode="External"/><Relationship Id="rId2" Type="http://schemas.openxmlformats.org/officeDocument/2006/relationships/hyperlink" Target="https://www.webteb.com/woman-health/diseases/%D9%87%D8%B4%D8%A7%D8%B4%D8%A9-%D8%A7%D9%84%D8%B9%D8%B8%D8%A7%D9%85" TargetMode="External"/><Relationship Id="rId1" Type="http://schemas.openxmlformats.org/officeDocument/2006/relationships/slideLayout" Target="../slideLayouts/slideLayout2.xml"/><Relationship Id="rId4" Type="http://schemas.openxmlformats.org/officeDocument/2006/relationships/hyperlink" Target="https://www.webteb.com/heart/diseases/%D8%A7%D9%84%D9%86%D9%88%D8%A8%D8%A9-%D8%A7%D9%84%D9%82%D9%84%D8%A8%D9%8A%D8%A9"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webteb.com/articles/%D8%A7%D8%B9%D8%B1%D8%A7%D8%B6-%D8%BA%D9%8A%D8%B1-%D9%85%D8%AA%D9%88%D9%82%D8%B9%D8%A9-%D9%84%D9%84%D8%B9%D8%A7%D8%AF%D8%A9-%D8%A7%D9%84%D8%B4%D9%87%D8%B1%D9%8A%D8%A9_18979" TargetMode="External"/><Relationship Id="rId2" Type="http://schemas.openxmlformats.org/officeDocument/2006/relationships/hyperlink" Target="https://www.webteb.com/articles/%D8%A7%D8%AD%D9%85%D9%8A-%D9%86%D9%81%D8%B3%D9%83-%D9%85%D9%86-%D8%B3%D8%B1%D8%B7%D8%A7%D9%86-%D8%A7%D9%84%D9%82%D9%88%D9%84%D9%88%D9%86_18974" TargetMode="External"/><Relationship Id="rId1" Type="http://schemas.openxmlformats.org/officeDocument/2006/relationships/slideLayout" Target="../slideLayouts/slideLayout2.xml"/><Relationship Id="rId4" Type="http://schemas.openxmlformats.org/officeDocument/2006/relationships/hyperlink" Target="https://www.webteb.com/neurology/%D8%A7%D9%84%D8%B2%D9%87%D8%A7%D9%8A%D9%85%D8%B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webteb.com/articles/%D9%85%D8%A7-%D9%84%D9%85-%D8%AA%D8%B9%D8%B1%D9%81%D9%88%D9%87-%D8%B9%D9%86-%D9%81%D9%88%D8%A7%D8%A6%D8%AF-%D8%A7%D9%84%D8%A8%D9%8A%D8%B6_14248" TargetMode="External"/><Relationship Id="rId7" Type="http://schemas.openxmlformats.org/officeDocument/2006/relationships/hyperlink" Target="https://www.webteb.com/articles/%D8%A7%D9%84%D8%AC%D9%84%D8%B7%D8%A9-%D8%A7%D9%84%D8%AF%D9%85%D9%88%D9%8A%D8%A9-%D9%83%D9%8A%D9%81-%D8%AA%D9%83%D8%AA%D8%B4%D9%81%D9%87%D8%A7-%D9%81%D9%8A-%D8%AC%D8%B3%D9%85%D9%83_18859" TargetMode="External"/><Relationship Id="rId2" Type="http://schemas.openxmlformats.org/officeDocument/2006/relationships/hyperlink" Target="https://www.webteb.com/articles/%D9%81%D9%88%D8%A7%D8%A6%D8%AF-%D8%A7%D9%84%D8%A8%D8%B1%D9%88%D9%83%D9%84%D9%8A-%D8%A7%D9%84%D8%AE%D8%A7%D8%B1%D9%82%D8%A9_18430" TargetMode="External"/><Relationship Id="rId1" Type="http://schemas.openxmlformats.org/officeDocument/2006/relationships/slideLayout" Target="../slideLayouts/slideLayout2.xml"/><Relationship Id="rId6" Type="http://schemas.openxmlformats.org/officeDocument/2006/relationships/hyperlink" Target="https://www.webteb.com/articles/%D8%AF%D9%85-%D9%81%D9%8A-%D8%A7%D9%84%D8%A8%D9%88%D9%84-%D8%A7%D8%B3%D8%A8%D8%A7%D8%A8-%D9%88%D8%A7%D8%B9%D8%B1%D8%A7%D8%B6_18706" TargetMode="External"/><Relationship Id="rId5" Type="http://schemas.openxmlformats.org/officeDocument/2006/relationships/hyperlink" Target="https://www.webteb.com/articles/%D9%83%D9%84-%D9%85%D8%A7-%D9%8A%D8%AC%D8%A8-%D8%A7%D9%86-%D8%AA%D8%B9%D8%B1%D9%81%D9%87-%D8%AD%D9%88%D9%84-%D9%86%D8%B2%D9%8A%D9%81-%D8%A7%D9%84%D8%A7%D9%86%D9%81_18043" TargetMode="External"/><Relationship Id="rId4" Type="http://schemas.openxmlformats.org/officeDocument/2006/relationships/hyperlink" Target="https://www.webteb.com/articles/%D9%85%D8%A7%D8%B0%D8%A7-%D9%8A%D8%B9%D9%86%D9%8A-%D8%AA%D8%BA%D9%8A%D9%8A%D8%B1-%D9%84%D9%88%D9%86-%D8%A7%D9%84%D9%83%D8%AF%D9%85%D8%A7%D8%AA_1806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ar.wikipedia.org/wiki/%D9%83%D9%88%D9%84%D8%A7%D8%AC%D9%8A%D9%86" TargetMode="External"/><Relationship Id="rId3" Type="http://schemas.openxmlformats.org/officeDocument/2006/relationships/hyperlink" Target="https://ar.wikipedia.org/wiki/%D8%AD%D8%AF%D9%8A%D8%AF" TargetMode="External"/><Relationship Id="rId7" Type="http://schemas.openxmlformats.org/officeDocument/2006/relationships/hyperlink" Target="https://ar.wikipedia.org/wiki/%D9%84%D9%8A%D8%B3%D9%8A%D9%86" TargetMode="External"/><Relationship Id="rId2" Type="http://schemas.openxmlformats.org/officeDocument/2006/relationships/hyperlink" Target="https://ar.wikipedia.org/wiki/%D9%85%D8%AE%D8%AA%D8%B2%D9%84" TargetMode="External"/><Relationship Id="rId1" Type="http://schemas.openxmlformats.org/officeDocument/2006/relationships/slideLayout" Target="../slideLayouts/slideLayout2.xml"/><Relationship Id="rId6" Type="http://schemas.openxmlformats.org/officeDocument/2006/relationships/hyperlink" Target="https://ar.wikipedia.org/wiki/%D8%A8%D8%B1%D9%88%D9%84%D9%8A%D9%86" TargetMode="External"/><Relationship Id="rId5" Type="http://schemas.openxmlformats.org/officeDocument/2006/relationships/hyperlink" Target="https://ar.wikipedia.org/wiki/%D9%87%D9%8A%D8%AF%D8%B1%D9%88%D9%83%D8%B3%D9%8A%D9%84" TargetMode="External"/><Relationship Id="rId4" Type="http://schemas.openxmlformats.org/officeDocument/2006/relationships/hyperlink" Target="https://ar.wikipedia.org/wiki/%D9%86%D8%AD%D8%A7%D8%B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548532" cy="1524000"/>
          </a:xfrm>
        </p:spPr>
        <p:txBody>
          <a:bodyPr/>
          <a:lstStyle/>
          <a:p>
            <a:r>
              <a:rPr lang="ar-EG" dirty="0" smtClean="0"/>
              <a:t>أ.د/ ابراهيم عبدالعليم </a:t>
            </a:r>
            <a:endParaRPr lang="en-US" dirty="0"/>
          </a:p>
        </p:txBody>
      </p:sp>
      <p:sp>
        <p:nvSpPr>
          <p:cNvPr id="3" name="Subtitle 2"/>
          <p:cNvSpPr>
            <a:spLocks noGrp="1"/>
          </p:cNvSpPr>
          <p:nvPr>
            <p:ph type="subTitle" idx="1"/>
          </p:nvPr>
        </p:nvSpPr>
        <p:spPr>
          <a:xfrm>
            <a:off x="3354442" y="2819400"/>
            <a:ext cx="5114778" cy="1821712"/>
          </a:xfrm>
        </p:spPr>
        <p:txBody>
          <a:bodyPr/>
          <a:lstStyle/>
          <a:p>
            <a:r>
              <a:rPr lang="ar-EG" b="1" dirty="0" smtClean="0"/>
              <a:t>كيمياء فيتامينات وهرمونات </a:t>
            </a:r>
          </a:p>
          <a:p>
            <a:r>
              <a:rPr lang="ar-EG" b="1" dirty="0" smtClean="0"/>
              <a:t>دراسات عليا </a:t>
            </a:r>
            <a:endParaRPr lang="en-US" b="1" dirty="0"/>
          </a:p>
        </p:txBody>
      </p:sp>
      <p:sp>
        <p:nvSpPr>
          <p:cNvPr id="4" name="TextBox 3"/>
          <p:cNvSpPr txBox="1"/>
          <p:nvPr/>
        </p:nvSpPr>
        <p:spPr>
          <a:xfrm>
            <a:off x="1066800" y="914400"/>
            <a:ext cx="1676400" cy="369332"/>
          </a:xfrm>
          <a:prstGeom prst="rect">
            <a:avLst/>
          </a:prstGeom>
          <a:noFill/>
        </p:spPr>
        <p:txBody>
          <a:bodyPr wrap="square" rtlCol="0">
            <a:spAutoFit/>
          </a:bodyPr>
          <a:lstStyle/>
          <a:p>
            <a:r>
              <a:rPr lang="en-US" dirty="0" smtClean="0"/>
              <a:t>Lec.5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EG" sz="2400" dirty="0" smtClean="0"/>
              <a:t/>
            </a:r>
            <a:br>
              <a:rPr lang="ar-EG" sz="2400" dirty="0" smtClean="0"/>
            </a:br>
            <a:r>
              <a:rPr lang="ar-EG" sz="2400" dirty="0"/>
              <a:t/>
            </a:r>
            <a:br>
              <a:rPr lang="ar-EG" sz="2400" dirty="0"/>
            </a:br>
            <a:r>
              <a:rPr lang="ar-EG" sz="2400" dirty="0" smtClean="0"/>
              <a:t/>
            </a:r>
            <a:br>
              <a:rPr lang="ar-EG" sz="2400" dirty="0" smtClean="0"/>
            </a:br>
            <a:r>
              <a:rPr lang="ar-EG" sz="2400" dirty="0"/>
              <a:t/>
            </a:r>
            <a:br>
              <a:rPr lang="ar-EG" sz="2400" dirty="0"/>
            </a:br>
            <a:r>
              <a:rPr lang="ar-EG" sz="2400" dirty="0" smtClean="0"/>
              <a:t/>
            </a:r>
            <a:br>
              <a:rPr lang="ar-EG" sz="2400" dirty="0" smtClean="0"/>
            </a:br>
            <a:r>
              <a:rPr lang="ar-EG" sz="2400" dirty="0"/>
              <a:t/>
            </a:r>
            <a:br>
              <a:rPr lang="ar-EG" sz="2400" dirty="0"/>
            </a:br>
            <a:r>
              <a:rPr lang="ar-EG" sz="2400" dirty="0" smtClean="0">
                <a:solidFill>
                  <a:schemeClr val="tx1"/>
                </a:solidFill>
                <a:effectLst/>
              </a:rPr>
              <a:t/>
            </a:r>
            <a:br>
              <a:rPr lang="ar-EG" sz="2400" dirty="0" smtClean="0">
                <a:solidFill>
                  <a:schemeClr val="tx1"/>
                </a:solidFill>
                <a:effectLst/>
              </a:rPr>
            </a:br>
            <a:r>
              <a:rPr lang="ar-EG" sz="2400" dirty="0" smtClean="0">
                <a:solidFill>
                  <a:schemeClr val="tx1"/>
                </a:solidFill>
                <a:effectLst/>
              </a:rPr>
              <a:t>مطلوب أيضا ً لهدم </a:t>
            </a:r>
            <a:r>
              <a:rPr lang="ar-EG" sz="2400" dirty="0" smtClean="0">
                <a:solidFill>
                  <a:schemeClr val="tx1"/>
                </a:solidFill>
                <a:effectLst/>
                <a:hlinkClick r:id="rId2" tooltip="الحمض الأميني"/>
              </a:rPr>
              <a:t>الحمض الأميني</a:t>
            </a:r>
            <a:r>
              <a:rPr lang="ar-EG" sz="2400" dirty="0" smtClean="0">
                <a:solidFill>
                  <a:schemeClr val="tx1"/>
                </a:solidFill>
                <a:effectLst/>
              </a:rPr>
              <a:t> </a:t>
            </a:r>
            <a:r>
              <a:rPr lang="ar-EG" sz="2400" dirty="0" smtClean="0">
                <a:solidFill>
                  <a:schemeClr val="tx1"/>
                </a:solidFill>
                <a:effectLst/>
                <a:hlinkClick r:id="rId3" tooltip="تيروزين"/>
              </a:rPr>
              <a:t>تيروزين</a:t>
            </a:r>
            <a:r>
              <a:rPr lang="ar-EG" sz="2400" dirty="0" smtClean="0">
                <a:solidFill>
                  <a:schemeClr val="tx1"/>
                </a:solidFill>
                <a:effectLst/>
              </a:rPr>
              <a:t> أثناء تصنيع </a:t>
            </a:r>
            <a:r>
              <a:rPr lang="ar-EG" sz="2400" dirty="0" smtClean="0">
                <a:solidFill>
                  <a:schemeClr val="tx1"/>
                </a:solidFill>
                <a:effectLst/>
                <a:hlinkClick r:id="rId4" tooltip="هرمون"/>
              </a:rPr>
              <a:t>هرمون</a:t>
            </a:r>
            <a:r>
              <a:rPr lang="ar-EG" sz="2400" dirty="0" smtClean="0">
                <a:solidFill>
                  <a:schemeClr val="tx1"/>
                </a:solidFill>
                <a:effectLst/>
              </a:rPr>
              <a:t> </a:t>
            </a:r>
            <a:r>
              <a:rPr lang="ar-EG" sz="2400" dirty="0" smtClean="0">
                <a:solidFill>
                  <a:schemeClr val="tx1"/>
                </a:solidFill>
                <a:effectLst/>
                <a:hlinkClick r:id="rId5" tooltip="الأدرينالين"/>
              </a:rPr>
              <a:t>الأدرينالين</a:t>
            </a:r>
            <a:r>
              <a:rPr lang="ar-EG" sz="2400" dirty="0" smtClean="0">
                <a:solidFill>
                  <a:schemeClr val="tx1"/>
                </a:solidFill>
                <a:effectLst/>
              </a:rPr>
              <a:t>. الحمض مهم في تصنيع أحماض المرارة لأنه مطلوب في إضافة </a:t>
            </a:r>
            <a:r>
              <a:rPr lang="ar-EG" sz="2400" dirty="0" smtClean="0">
                <a:solidFill>
                  <a:schemeClr val="tx1"/>
                </a:solidFill>
                <a:effectLst/>
                <a:hlinkClick r:id="rId6" tooltip="لهيدروكسيل (الصفحة غير موجودة)"/>
              </a:rPr>
              <a:t>الهيدروكسيل</a:t>
            </a:r>
            <a:r>
              <a:rPr lang="ar-EG" sz="2400" dirty="0" smtClean="0">
                <a:solidFill>
                  <a:schemeClr val="tx1"/>
                </a:solidFill>
                <a:effectLst/>
              </a:rPr>
              <a:t> إلى ذرة </a:t>
            </a:r>
            <a:r>
              <a:rPr lang="ar-EG" sz="2400" dirty="0" smtClean="0">
                <a:solidFill>
                  <a:schemeClr val="tx1"/>
                </a:solidFill>
                <a:effectLst/>
                <a:hlinkClick r:id="rId7" tooltip="كربون"/>
              </a:rPr>
              <a:t>الكربون</a:t>
            </a:r>
            <a:r>
              <a:rPr lang="ar-EG" sz="2400" dirty="0" smtClean="0">
                <a:solidFill>
                  <a:schemeClr val="tx1"/>
                </a:solidFill>
                <a:effectLst/>
              </a:rPr>
              <a:t> 7-ألفا. تحتوي </a:t>
            </a:r>
            <a:r>
              <a:rPr lang="ar-EG" sz="2400" dirty="0" smtClean="0">
                <a:solidFill>
                  <a:schemeClr val="tx1"/>
                </a:solidFill>
                <a:effectLst/>
                <a:hlinkClick r:id="rId8" tooltip="قشرة"/>
              </a:rPr>
              <a:t>قشرة</a:t>
            </a:r>
            <a:r>
              <a:rPr lang="ar-EG" sz="2400" dirty="0" smtClean="0">
                <a:solidFill>
                  <a:schemeClr val="tx1"/>
                </a:solidFill>
                <a:effectLst/>
              </a:rPr>
              <a:t> </a:t>
            </a:r>
            <a:r>
              <a:rPr lang="ar-EG" sz="2400" dirty="0" smtClean="0">
                <a:solidFill>
                  <a:schemeClr val="tx1"/>
                </a:solidFill>
                <a:effectLst/>
                <a:hlinkClick r:id="rId9" tooltip="الغدة فوق الكلوية"/>
              </a:rPr>
              <a:t>الغدة فوق الكلوية</a:t>
            </a:r>
            <a:r>
              <a:rPr lang="ar-EG" sz="2400" dirty="0" smtClean="0">
                <a:solidFill>
                  <a:schemeClr val="tx1"/>
                </a:solidFill>
                <a:effectLst/>
              </a:rPr>
              <a:t> على كميات كبيرة من الحمض لاستخدامه في تصنيع </a:t>
            </a:r>
            <a:r>
              <a:rPr lang="ar-EG" sz="2400" dirty="0" smtClean="0">
                <a:solidFill>
                  <a:schemeClr val="tx1"/>
                </a:solidFill>
                <a:effectLst/>
                <a:hlinkClick r:id="rId10" tooltip="الهرمونات الاستيرويدية (الصفحة غير موجودة)"/>
              </a:rPr>
              <a:t>الهرمونات الاستيرويدية</a:t>
            </a:r>
            <a:r>
              <a:rPr lang="ar-EG" sz="2400" dirty="0" smtClean="0">
                <a:solidFill>
                  <a:schemeClr val="tx1"/>
                </a:solidFill>
                <a:effectLst/>
              </a:rPr>
              <a:t> مثل </a:t>
            </a:r>
            <a:r>
              <a:rPr lang="ar-EG" sz="2400" dirty="0" smtClean="0">
                <a:solidFill>
                  <a:schemeClr val="tx1"/>
                </a:solidFill>
                <a:effectLst/>
                <a:hlinkClick r:id="rId11" tooltip="كورتيزون"/>
              </a:rPr>
              <a:t>الكورتيزون</a:t>
            </a:r>
            <a:r>
              <a:rPr lang="ar-EG" sz="2400" dirty="0" smtClean="0">
                <a:solidFill>
                  <a:schemeClr val="tx1"/>
                </a:solidFill>
                <a:effectLst/>
              </a:rPr>
              <a:t> والألدوستيرون. ويمكن أن يعمل حمض الأسكوربيك </a:t>
            </a:r>
            <a:r>
              <a:rPr lang="ar-EG" sz="2400" dirty="0" smtClean="0">
                <a:solidFill>
                  <a:schemeClr val="tx1"/>
                </a:solidFill>
                <a:effectLst/>
                <a:hlinkClick r:id="rId12" tooltip="مضاد للأكسدة"/>
              </a:rPr>
              <a:t>كمضاد للأكسدة</a:t>
            </a:r>
            <a:r>
              <a:rPr lang="ar-EG" sz="2400" dirty="0" smtClean="0">
                <a:solidFill>
                  <a:schemeClr val="tx1"/>
                </a:solidFill>
                <a:effectLst/>
              </a:rPr>
              <a:t> عن طريق اختزال </a:t>
            </a:r>
            <a:r>
              <a:rPr lang="ar-EG" sz="2400" dirty="0" smtClean="0">
                <a:solidFill>
                  <a:schemeClr val="tx1"/>
                </a:solidFill>
                <a:effectLst/>
                <a:hlinkClick r:id="rId13" tooltip="توكوفيرول"/>
              </a:rPr>
              <a:t>التوكوفيرول</a:t>
            </a:r>
            <a:r>
              <a:rPr lang="ar-EG" sz="2400" dirty="0" smtClean="0">
                <a:solidFill>
                  <a:schemeClr val="tx1"/>
                </a:solidFill>
                <a:effectLst/>
              </a:rPr>
              <a:t> المتأكسد في الأغشية ومنع تكون النيتروزأمينات أثناء الهضم.</a:t>
            </a:r>
            <a:r>
              <a:rPr lang="en-US" sz="2400" dirty="0" smtClean="0">
                <a:solidFill>
                  <a:schemeClr val="tx1"/>
                </a:solidFill>
                <a:effectLst/>
              </a:rPr>
              <a:t/>
            </a:r>
            <a:br>
              <a:rPr lang="en-US" sz="2400" dirty="0" smtClean="0">
                <a:solidFill>
                  <a:schemeClr val="tx1"/>
                </a:solidFill>
                <a:effectLst/>
              </a:rPr>
            </a:br>
            <a:endParaRPr lang="en-US" sz="2400" dirty="0">
              <a:solidFill>
                <a:schemeClr val="tx1"/>
              </a:solidFill>
              <a:effectLst/>
            </a:endParaRPr>
          </a:p>
        </p:txBody>
      </p:sp>
      <p:sp>
        <p:nvSpPr>
          <p:cNvPr id="8" name="Rectangle 7"/>
          <p:cNvSpPr/>
          <p:nvPr/>
        </p:nvSpPr>
        <p:spPr>
          <a:xfrm>
            <a:off x="152400" y="3200400"/>
            <a:ext cx="8686800" cy="3077766"/>
          </a:xfrm>
          <a:prstGeom prst="rect">
            <a:avLst/>
          </a:prstGeom>
        </p:spPr>
        <p:txBody>
          <a:bodyPr wrap="square">
            <a:spAutoFit/>
          </a:bodyPr>
          <a:lstStyle/>
          <a:p>
            <a:pPr algn="r" rtl="1"/>
            <a:r>
              <a:rPr lang="ar-EG" sz="3200" b="1" dirty="0" smtClean="0"/>
              <a:t>اعراض نقص فيتامن ج: </a:t>
            </a:r>
          </a:p>
          <a:p>
            <a:pPr algn="r" rtl="1"/>
            <a:r>
              <a:rPr lang="ar-EG" dirty="0" smtClean="0"/>
              <a:t>يؤدي نقص فيتامين سي يؤدي إلى </a:t>
            </a:r>
            <a:r>
              <a:rPr lang="ar-EG" dirty="0" smtClean="0">
                <a:hlinkClick r:id="rId14" tooltip="عوز فيتامين سي"/>
              </a:rPr>
              <a:t>مرض الاسقربوط</a:t>
            </a:r>
            <a:r>
              <a:rPr lang="ar-EG" dirty="0" smtClean="0"/>
              <a:t> وهو مرتبط بالتكوين الناقص </a:t>
            </a:r>
            <a:r>
              <a:rPr lang="ar-EG" dirty="0" smtClean="0">
                <a:hlinkClick r:id="rId15" tooltip="كولاجين"/>
              </a:rPr>
              <a:t>للكولاجين</a:t>
            </a:r>
            <a:r>
              <a:rPr lang="ar-EG" dirty="0" smtClean="0"/>
              <a:t> . من أعراض مرض الاسقربوط : </a:t>
            </a:r>
          </a:p>
          <a:p>
            <a:pPr algn="r" rtl="1"/>
            <a:r>
              <a:rPr lang="ar-EG" dirty="0" smtClean="0"/>
              <a:t>انتفاخ </a:t>
            </a:r>
            <a:r>
              <a:rPr lang="ar-EG" dirty="0" smtClean="0">
                <a:hlinkClick r:id="rId16" tooltip="لثة"/>
              </a:rPr>
              <a:t>اللثة</a:t>
            </a:r>
            <a:r>
              <a:rPr lang="ar-EG" dirty="0" smtClean="0"/>
              <a:t> وتخلخل </a:t>
            </a:r>
            <a:r>
              <a:rPr lang="ar-EG" dirty="0" smtClean="0">
                <a:hlinkClick r:id="rId17" tooltip="أسنان"/>
              </a:rPr>
              <a:t>الأسنان</a:t>
            </a:r>
            <a:r>
              <a:rPr lang="ar-EG" dirty="0" smtClean="0"/>
              <a:t> وربما سقوطها والنزيف تحت الجلد وتأخر التئام الجروح </a:t>
            </a:r>
            <a:r>
              <a:rPr lang="ar-EG" dirty="0" smtClean="0">
                <a:hlinkClick r:id="rId18" tooltip="أنيميا"/>
              </a:rPr>
              <a:t>وأنيميا</a:t>
            </a:r>
            <a:r>
              <a:rPr lang="ar-EG" dirty="0" smtClean="0"/>
              <a:t> بسيطة وضعف المناعة وقصر التنفس وآلام العظام وفي المراحل المتأخرة الصفراء وتورم عام وقلة التبول ويمكن أن توجد أمراض عصبية وحمّى </a:t>
            </a:r>
            <a:r>
              <a:rPr lang="ar-EG" dirty="0" smtClean="0">
                <a:hlinkClick r:id="rId19" tooltip="تشنج"/>
              </a:rPr>
              <a:t>وتشنجات</a:t>
            </a:r>
            <a:r>
              <a:rPr lang="ar-EG" dirty="0" smtClean="0"/>
              <a:t> وفي النهاية يمكن أن يؤدي إلى الموت. كان </a:t>
            </a:r>
            <a:r>
              <a:rPr lang="ar-EG" dirty="0" smtClean="0">
                <a:hlinkClick r:id="rId20" tooltip="بثع"/>
              </a:rPr>
              <a:t>البثع</a:t>
            </a:r>
            <a:r>
              <a:rPr lang="ar-EG" dirty="0" smtClean="0"/>
              <a:t> حالة شائعة بين البحارة وفي الشتاء وهو يُعالج بتناول الخضراوات والفاكهة أو العلاج بفيتامين سي سواء في صورة </a:t>
            </a:r>
            <a:r>
              <a:rPr lang="ar-EG" dirty="0" smtClean="0">
                <a:hlinkClick r:id="rId21" tooltip="أقراص"/>
              </a:rPr>
              <a:t>أقراص</a:t>
            </a:r>
            <a:r>
              <a:rPr lang="ar-EG" dirty="0" smtClean="0"/>
              <a:t> أو </a:t>
            </a:r>
            <a:r>
              <a:rPr lang="ar-EG" dirty="0" smtClean="0">
                <a:hlinkClick r:id="rId22" tooltip="حقن"/>
              </a:rPr>
              <a:t>حقن</a:t>
            </a:r>
            <a:r>
              <a:rPr lang="ar-EG" dirty="0" smtClean="0"/>
              <a:t>. هذا ويمكن أن تستمر الكمية المخزنة من فيتامين سي في الجسم لمدة 3-4 شهور قبل أن تظهر أعراض </a:t>
            </a:r>
            <a:r>
              <a:rPr lang="ar-EG" dirty="0" smtClean="0">
                <a:hlinkClick r:id="rId23" tooltip="إسقربوط"/>
              </a:rPr>
              <a:t>الإسقربوط</a:t>
            </a:r>
            <a:r>
              <a:rPr lang="ar-EG" dirty="0" smtClean="0"/>
              <a:t>.</a:t>
            </a:r>
          </a:p>
          <a:p>
            <a:pPr algn="r" rtl="1"/>
            <a:r>
              <a:rPr lang="ar-EG" dirty="0" smtClean="0"/>
              <a:t>لقد تبيّن أن المدخنين الذين يتّبعون نظام غذائي قليل الفيتامين ج هم تحت خطر أكبر للإصابة بأمراض الرئة من المدخنين الذين لديهم كمية أعلى من الفيتامين ج في الدم. </a:t>
            </a: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algn="r" rtl="1"/>
            <a:r>
              <a:rPr lang="ar-EG" b="1" dirty="0" smtClean="0"/>
              <a:t>مصادر نباتية</a:t>
            </a:r>
          </a:p>
          <a:p>
            <a:pPr algn="r" rtl="1"/>
            <a:r>
              <a:rPr lang="ar-EG" dirty="0" smtClean="0"/>
              <a:t>الجوافة :أكدت دراسة علمية مصرية أن ثمار الجوافة أغنى أنواع الفاكهة بفيتامين «سي» </a:t>
            </a:r>
            <a:r>
              <a:rPr lang="en-US" dirty="0" smtClean="0"/>
              <a:t>C، </a:t>
            </a:r>
            <a:r>
              <a:rPr lang="ar-EG" dirty="0" smtClean="0"/>
              <a:t>وأن محتوياتها منه تعادل 10 أضعاف ما يحتويه البرتقال من هذا الفيتامين </a:t>
            </a:r>
          </a:p>
          <a:p>
            <a:pPr algn="r" rtl="1"/>
            <a:r>
              <a:rPr lang="ar-EG" dirty="0" smtClean="0"/>
              <a:t>الكيوى الأصفر  - قشر الليمون النييء  - الكيوى الأخضر - البروكلي - الفلفل الرومي  - الباباز - الفراولة - البرتقال الليمون . الجريب فروت الأنانس </a:t>
            </a:r>
          </a:p>
          <a:p>
            <a:pPr algn="r" rtl="1"/>
            <a:r>
              <a:rPr lang="ar-EG" dirty="0" smtClean="0"/>
              <a:t>المانجو اليوسفي الطماطم البطيخ الموز التفاح </a:t>
            </a:r>
          </a:p>
          <a:p>
            <a:pPr algn="r" rtl="1"/>
            <a:r>
              <a:rPr lang="ar-EG" dirty="0" smtClean="0"/>
              <a:t>مصادر حيوانيه </a:t>
            </a:r>
          </a:p>
          <a:p>
            <a:pPr algn="r" rtl="1"/>
            <a:endParaRPr lang="ar-EG" dirty="0" smtClean="0"/>
          </a:p>
          <a:p>
            <a:pPr algn="r" rtl="1"/>
            <a:endParaRPr lang="ar-EG" dirty="0" smtClean="0"/>
          </a:p>
          <a:p>
            <a:pPr algn="r" rtl="1"/>
            <a:endParaRPr lang="ar-EG" dirty="0" smtClean="0"/>
          </a:p>
          <a:p>
            <a:pPr algn="r" rtl="1"/>
            <a:endParaRPr lang="ar-EG" dirty="0" smtClean="0"/>
          </a:p>
          <a:p>
            <a:pPr algn="r" rtl="1"/>
            <a:endParaRPr lang="ar-EG" dirty="0" smtClean="0"/>
          </a:p>
          <a:p>
            <a:endParaRPr lang="en-US" dirty="0"/>
          </a:p>
        </p:txBody>
      </p:sp>
      <p:sp>
        <p:nvSpPr>
          <p:cNvPr id="2" name="Title 1"/>
          <p:cNvSpPr>
            <a:spLocks noGrp="1"/>
          </p:cNvSpPr>
          <p:nvPr>
            <p:ph type="title"/>
          </p:nvPr>
        </p:nvSpPr>
        <p:spPr/>
        <p:txBody>
          <a:bodyPr/>
          <a:lstStyle/>
          <a:p>
            <a:pPr algn="ctr"/>
            <a:r>
              <a:rPr lang="ar-EG" dirty="0" smtClean="0"/>
              <a:t>المصادر:</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305800" cy="1219200"/>
          </a:xfrm>
        </p:spPr>
        <p:txBody>
          <a:bodyPr>
            <a:normAutofit fontScale="90000"/>
          </a:bodyPr>
          <a:lstStyle/>
          <a:p>
            <a:pPr algn="ctr" rtl="1"/>
            <a:r>
              <a:rPr lang="ar-EG" dirty="0" smtClean="0"/>
              <a:t>الفيتامينات الذائبه في الدهن </a:t>
            </a:r>
            <a:br>
              <a:rPr lang="ar-EG" dirty="0" smtClean="0"/>
            </a:br>
            <a:r>
              <a:rPr lang="ar-EG" dirty="0" smtClean="0"/>
              <a:t>(1) فيتامين </a:t>
            </a:r>
            <a:r>
              <a:rPr lang="en-US" dirty="0" smtClean="0"/>
              <a:t>E </a:t>
            </a:r>
            <a:r>
              <a:rPr lang="ar-EG" dirty="0" smtClean="0"/>
              <a:t>( التوكوفيرول)</a:t>
            </a:r>
            <a:endParaRPr lang="en-US" dirty="0"/>
          </a:p>
        </p:txBody>
      </p:sp>
      <p:sp>
        <p:nvSpPr>
          <p:cNvPr id="3" name="Subtitle 2"/>
          <p:cNvSpPr>
            <a:spLocks noGrp="1"/>
          </p:cNvSpPr>
          <p:nvPr>
            <p:ph type="subTitle" idx="1"/>
          </p:nvPr>
        </p:nvSpPr>
        <p:spPr>
          <a:xfrm>
            <a:off x="685800" y="1676400"/>
            <a:ext cx="7772400" cy="4191000"/>
          </a:xfrm>
        </p:spPr>
        <p:txBody>
          <a:bodyPr>
            <a:normAutofit/>
          </a:bodyPr>
          <a:lstStyle/>
          <a:p>
            <a:pPr rtl="1"/>
            <a:r>
              <a:rPr lang="ar-EG" b="1" dirty="0" smtClean="0"/>
              <a:t>فيتامين(</a:t>
            </a:r>
            <a:r>
              <a:rPr lang="en-US" b="1" dirty="0" smtClean="0"/>
              <a:t>E </a:t>
            </a:r>
            <a:r>
              <a:rPr lang="ar-EG" b="1" dirty="0" smtClean="0"/>
              <a:t> )</a:t>
            </a:r>
            <a:r>
              <a:rPr lang="ar-EG" dirty="0" smtClean="0"/>
              <a:t>أحد المركبات الثمانية التي تذوب في الدهون وتشمل كلا من </a:t>
            </a:r>
            <a:r>
              <a:rPr lang="ar-EG" dirty="0" smtClean="0">
                <a:hlinkClick r:id="rId2" tooltip="توكوفرولات (الصفحة غير موجودة)"/>
              </a:rPr>
              <a:t>توكوفرولات</a:t>
            </a:r>
            <a:r>
              <a:rPr lang="ar-EG" dirty="0" smtClean="0"/>
              <a:t> و </a:t>
            </a:r>
            <a:r>
              <a:rPr lang="ar-EG" dirty="0" smtClean="0">
                <a:hlinkClick r:id="rId3" tooltip="توكوترييونولات (الصفحة غير موجودة)"/>
              </a:rPr>
              <a:t>توكوترييونولات</a:t>
            </a:r>
            <a:r>
              <a:rPr lang="ar-EG" dirty="0" smtClean="0"/>
              <a:t>. </a:t>
            </a:r>
            <a:endParaRPr lang="en-US" dirty="0" smtClean="0"/>
          </a:p>
          <a:p>
            <a:pPr rtl="1"/>
            <a:r>
              <a:rPr lang="ar-EG" dirty="0" smtClean="0"/>
              <a:t>امكن فصله عام1936 فقط فصل ثلاثه مشتقات للبنزوبيران من زيت اجنه القمح وزيت القطن واتضح ان هذه المركبات عباره عن فيتامين</a:t>
            </a:r>
            <a:r>
              <a:rPr lang="en-US" dirty="0" smtClean="0"/>
              <a:t>E</a:t>
            </a:r>
            <a:r>
              <a:rPr lang="ar-EG" dirty="0" smtClean="0"/>
              <a:t> حيث تم تسميتها الفا – بيتا- جاما – توكوفيرول </a:t>
            </a:r>
          </a:p>
          <a:p>
            <a:pPr rtl="1"/>
            <a:r>
              <a:rPr lang="ar-EG" dirty="0" smtClean="0"/>
              <a:t>هناك تشابه وتقارب في البناء الكيميائي لكل من الفيتامينات </a:t>
            </a:r>
            <a:r>
              <a:rPr lang="en-US" dirty="0" err="1" smtClean="0"/>
              <a:t>e,k</a:t>
            </a:r>
            <a:r>
              <a:rPr lang="en-US" dirty="0" smtClean="0"/>
              <a:t> </a:t>
            </a:r>
            <a:r>
              <a:rPr lang="ar-EG" dirty="0" smtClean="0"/>
              <a:t> وسبب ذلك التشابه في ميكانيكيه تاثيرها علي الجسم حيث تساهم جميعها في العمليه الاساسيه لاختزان الطاقه المنطلقه كنتيجه لتفاعلات الاكسده.</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pPr algn="ctr" rtl="1"/>
            <a:r>
              <a:rPr lang="ar-EG" dirty="0" smtClean="0"/>
              <a:t>فيتامين </a:t>
            </a:r>
            <a:r>
              <a:rPr lang="en-US" dirty="0" smtClean="0"/>
              <a:t>E</a:t>
            </a:r>
            <a:endParaRPr lang="en-US" dirty="0"/>
          </a:p>
        </p:txBody>
      </p:sp>
      <p:pic>
        <p:nvPicPr>
          <p:cNvPr id="4" name="Picture 4" descr="https://scontent-hbe1-1.xx.fbcdn.net/v/t1.15752-9/89843788_1569112256577120_7549744330961846272_n.jpg?_nc_cat=104&amp;_nc_sid=b96e70&amp;_nc_ohc=bNtH9wOBJVMAX-gHxsq&amp;_nc_ht=scontent-hbe1-1.xx&amp;oh=8d70d20958df4032bdbf72d8f244a0b3&amp;oe=5E967D6F"/>
          <p:cNvPicPr>
            <a:picLocks noChangeAspect="1" noChangeArrowheads="1"/>
          </p:cNvPicPr>
          <p:nvPr/>
        </p:nvPicPr>
        <p:blipFill>
          <a:blip r:embed="rId2" cstate="print"/>
          <a:srcRect/>
          <a:stretch>
            <a:fillRect/>
          </a:stretch>
        </p:blipFill>
        <p:spPr bwMode="auto">
          <a:xfrm>
            <a:off x="304800" y="1524000"/>
            <a:ext cx="8229600" cy="48006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algn="r" rtl="1"/>
            <a:r>
              <a:rPr lang="ar-EG" dirty="0" smtClean="0"/>
              <a:t>يلعب دورا هام في عمليه الاخصاب .</a:t>
            </a:r>
          </a:p>
          <a:p>
            <a:pPr algn="r" rtl="1"/>
            <a:r>
              <a:rPr lang="ar-EG" dirty="0" smtClean="0"/>
              <a:t>يعمل علي نمو العضلات الاراديه بصوره جيده .</a:t>
            </a:r>
          </a:p>
          <a:p>
            <a:pPr algn="r" rtl="1"/>
            <a:r>
              <a:rPr lang="ar-EG" dirty="0" smtClean="0"/>
              <a:t>يلعب دورا هاما في عدم تسمم دم الانثي اثناء الحمل.</a:t>
            </a:r>
          </a:p>
          <a:p>
            <a:pPr algn="r" rtl="1"/>
            <a:r>
              <a:rPr lang="ar-EG" dirty="0" smtClean="0"/>
              <a:t>يلعب دورا هاما كعامل مضاد لاكسده الدهون في الانسجه.</a:t>
            </a:r>
          </a:p>
          <a:p>
            <a:pPr algn="r" rtl="1"/>
            <a:r>
              <a:rPr lang="ar-EG" dirty="0" smtClean="0"/>
              <a:t>يقوم بوظبفه ناقل للالكترونات في تفاعلات الاكسده والاختزال المرتبطه بعمليه تخزبن الطاقه المنطلقه اثناء هذه العمليه.وحيث ان هذه الطاقه تكفل السير الطبيعي للعمليات البيوكيميائيه لذا فانه يصبح مفهوما ذلك الخلل الذي يلاحظ في عدد من الوظائف عند نقص الفيتامين.</a:t>
            </a:r>
            <a:br>
              <a:rPr lang="ar-EG" dirty="0" smtClean="0"/>
            </a:br>
            <a:endParaRPr lang="en-US" dirty="0"/>
          </a:p>
        </p:txBody>
      </p:sp>
      <p:sp>
        <p:nvSpPr>
          <p:cNvPr id="2" name="Title 1"/>
          <p:cNvSpPr>
            <a:spLocks noGrp="1"/>
          </p:cNvSpPr>
          <p:nvPr>
            <p:ph type="title"/>
          </p:nvPr>
        </p:nvSpPr>
        <p:spPr/>
        <p:txBody>
          <a:bodyPr>
            <a:normAutofit/>
          </a:bodyPr>
          <a:lstStyle/>
          <a:p>
            <a:pPr algn="ctr"/>
            <a:r>
              <a:rPr lang="ar-EG" dirty="0" smtClean="0"/>
              <a:t>الاهيميه الفسيولوجيه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تهتك البشره المخاطيه للخصيتين في الذكور اما في الاناث فيحدث اخصاب ولكن الجنين يموت ويتحلل.</a:t>
            </a:r>
          </a:p>
          <a:p>
            <a:pPr algn="r" rtl="1"/>
            <a:r>
              <a:rPr lang="ar-EG" dirty="0" smtClean="0"/>
              <a:t>يحدث تلف للعضلات الاراديه.</a:t>
            </a:r>
          </a:p>
          <a:p>
            <a:pPr algn="r" rtl="1"/>
            <a:r>
              <a:rPr lang="ar-EG" dirty="0" smtClean="0"/>
              <a:t>سرعه اكسده الدهون المحتويه علي احماض دهنيه غير مشبعه في مناطق تخزين الدهن وفي الكبد ومعظم الانسجه.</a:t>
            </a:r>
            <a:endParaRPr lang="en-US" dirty="0" smtClean="0"/>
          </a:p>
          <a:p>
            <a:pPr algn="r" rtl="1"/>
            <a:r>
              <a:rPr lang="ar-EG" dirty="0" smtClean="0"/>
              <a:t>مصادر الفيتامين </a:t>
            </a:r>
            <a:endParaRPr lang="en-US" dirty="0" smtClean="0"/>
          </a:p>
          <a:p>
            <a:pPr algn="r" rtl="1"/>
            <a:r>
              <a:rPr lang="ar-EG" dirty="0" smtClean="0"/>
              <a:t>... البروكلي ... الأفوكادو ... بذور دوار الشمس ... المانجو ... الزيوت النباتيه( زيت الزيتون وزيت جنين القمح  - زيت عباد الشمس- والذره والقطن وفول الصويا) ... الطماطم.... الخس .... الكرنب والخضروات .</a:t>
            </a:r>
            <a:endParaRPr lang="en-US" dirty="0" smtClean="0"/>
          </a:p>
          <a:p>
            <a:pPr algn="r" rtl="1"/>
            <a:endParaRPr lang="en-US" dirty="0"/>
          </a:p>
        </p:txBody>
      </p:sp>
      <p:sp>
        <p:nvSpPr>
          <p:cNvPr id="2" name="Title 1"/>
          <p:cNvSpPr>
            <a:spLocks noGrp="1"/>
          </p:cNvSpPr>
          <p:nvPr>
            <p:ph type="title"/>
          </p:nvPr>
        </p:nvSpPr>
        <p:spPr/>
        <p:txBody>
          <a:bodyPr>
            <a:normAutofit/>
          </a:bodyPr>
          <a:lstStyle/>
          <a:p>
            <a:pPr algn="r" rtl="1"/>
            <a:r>
              <a:rPr lang="ar-EG" dirty="0" smtClean="0"/>
              <a:t>اعراض نقص الفيتامين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normAutofit/>
          </a:bodyPr>
          <a:lstStyle/>
          <a:p>
            <a:r>
              <a:rPr lang="en-US" sz="2800" dirty="0" err="1" smtClean="0"/>
              <a:t>tocopherol</a:t>
            </a:r>
            <a:r>
              <a:rPr lang="en-US" sz="2800" dirty="0" smtClean="0"/>
              <a:t> recycling by antioxidant network</a:t>
            </a:r>
            <a:br>
              <a:rPr lang="en-US" sz="2800" dirty="0" smtClean="0"/>
            </a:br>
            <a:endParaRPr lang="en-US" sz="2800" dirty="0"/>
          </a:p>
        </p:txBody>
      </p:sp>
      <p:pic>
        <p:nvPicPr>
          <p:cNvPr id="5" name="Picture 2" descr="Image result for tocopherol recycling by antioxidant network"/>
          <p:cNvPicPr>
            <a:picLocks noChangeAspect="1" noChangeArrowheads="1"/>
          </p:cNvPicPr>
          <p:nvPr/>
        </p:nvPicPr>
        <p:blipFill>
          <a:blip r:embed="rId2" cstate="print"/>
          <a:srcRect/>
          <a:stretch>
            <a:fillRect/>
          </a:stretch>
        </p:blipFill>
        <p:spPr bwMode="auto">
          <a:xfrm>
            <a:off x="609600" y="1447800"/>
            <a:ext cx="7543800" cy="4495800"/>
          </a:xfrm>
          <a:prstGeom prst="rect">
            <a:avLst/>
          </a:prstGeom>
          <a:noFill/>
        </p:spPr>
      </p:pic>
      <p:sp>
        <p:nvSpPr>
          <p:cNvPr id="6" name="Rectangle 5"/>
          <p:cNvSpPr/>
          <p:nvPr/>
        </p:nvSpPr>
        <p:spPr>
          <a:xfrm>
            <a:off x="457200" y="3105835"/>
            <a:ext cx="7696200" cy="369332"/>
          </a:xfrm>
          <a:prstGeom prst="rect">
            <a:avLst/>
          </a:prstGeom>
        </p:spPr>
        <p:txBody>
          <a:bodyPr wrap="square">
            <a:spAutoFit/>
          </a:bodyPr>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ar-EG" dirty="0" smtClean="0"/>
              <a:t>اكتُشِف هذا الفيتامين مُصادفةً في الفترة ما بين عامي 1920 و1930؛ بعد إخضاع الحيوانات لنظامٍ غذائيّ مُحدد السعرات الحرارية ممّا أدّى لفرط النزيف، وعلى الرغم من توفّره بعَّدة أنواع؛ إلّا أنّ النوعين الأكثر شيوعاً في النظام الغذائي، هما: فيتامين ك1، الذي يُعرف بالفيلوكينون (بالإنجليزية: </a:t>
            </a:r>
            <a:r>
              <a:rPr lang="en-US" dirty="0" err="1" smtClean="0"/>
              <a:t>Phylloquinone</a:t>
            </a:r>
            <a:r>
              <a:rPr lang="en-US" dirty="0" smtClean="0"/>
              <a:t>) </a:t>
            </a:r>
            <a:r>
              <a:rPr lang="ar-EG" dirty="0" smtClean="0"/>
              <a:t>وتُشكّل نسبة استهلاكه 75% إلى 90% من فيتامين ك،، أمّا النوع الثاني وهو فيتامين ك الذي يمتلك عِدّة أنواعٍ فرعية تُسمّى وفقاً لطول السلسلة الجانبية ويُعرف هذا النوع بالميناكينون (بالإنجليزية: </a:t>
            </a:r>
            <a:r>
              <a:rPr lang="en-US" dirty="0" err="1" smtClean="0"/>
              <a:t>Menaquinone</a:t>
            </a:r>
            <a:r>
              <a:rPr lang="en-US" dirty="0" smtClean="0"/>
              <a:t>)، </a:t>
            </a:r>
            <a:r>
              <a:rPr lang="ar-EG" dirty="0" smtClean="0"/>
              <a:t>ويمكن الحصول على هذا النوع من الأطعمة المُخمّرة، والأطعمة الحيوانية.</a:t>
            </a:r>
            <a:br>
              <a:rPr lang="ar-EG" dirty="0" smtClean="0"/>
            </a:br>
            <a:r>
              <a:rPr lang="ar-EG" dirty="0" smtClean="0"/>
              <a:t/>
            </a:r>
            <a:br>
              <a:rPr lang="ar-EG" dirty="0" smtClean="0"/>
            </a:br>
            <a:endParaRPr lang="en-US" dirty="0" smtClean="0"/>
          </a:p>
          <a:p>
            <a:pPr algn="r" rtl="1"/>
            <a:endParaRPr lang="en-US" dirty="0"/>
          </a:p>
        </p:txBody>
      </p:sp>
      <p:sp>
        <p:nvSpPr>
          <p:cNvPr id="4" name="Title 3"/>
          <p:cNvSpPr>
            <a:spLocks noGrp="1"/>
          </p:cNvSpPr>
          <p:nvPr>
            <p:ph type="title"/>
          </p:nvPr>
        </p:nvSpPr>
        <p:spPr/>
        <p:txBody>
          <a:bodyPr>
            <a:normAutofit fontScale="90000"/>
          </a:bodyPr>
          <a:lstStyle/>
          <a:p>
            <a:pPr algn="ctr" rtl="1"/>
            <a:r>
              <a:rPr lang="ar-EG" dirty="0" smtClean="0"/>
              <a:t>الفيتامينات الذائبه في الدهن </a:t>
            </a:r>
            <a:br>
              <a:rPr lang="ar-EG" dirty="0" smtClean="0"/>
            </a:br>
            <a:r>
              <a:rPr lang="ar-EG" dirty="0" smtClean="0"/>
              <a:t>(2)فيتامين </a:t>
            </a:r>
            <a:r>
              <a:rPr lang="en-US" dirty="0" smtClean="0"/>
              <a:t>k </a:t>
            </a:r>
            <a:r>
              <a:rPr lang="ar-EG" dirty="0" smtClean="0"/>
              <a:t> ( الفيللوكينون)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5058" name="Picture 2" descr="https://scontent-hbe1-1.xx.fbcdn.net/v/t1.15752-9/89656799_491651784847051_320989706626007040_n.jpg?_nc_cat=108&amp;_nc_sid=b96e70&amp;_nc_ohc=-mjTMuYPtSQAX-Gxrn0&amp;_nc_ht=scontent-hbe1-1.xx&amp;oh=15cdbe4683d2e4b51ded80d9cec80323&amp;oe=5E953DA5"/>
          <p:cNvPicPr>
            <a:picLocks noChangeAspect="1" noChangeArrowheads="1"/>
          </p:cNvPicPr>
          <p:nvPr/>
        </p:nvPicPr>
        <p:blipFill>
          <a:blip r:embed="rId2" cstate="email"/>
          <a:srcRect/>
          <a:stretch>
            <a:fillRect/>
          </a:stretch>
        </p:blipFill>
        <p:spPr bwMode="auto">
          <a:xfrm>
            <a:off x="228600" y="152400"/>
            <a:ext cx="8515350" cy="3505200"/>
          </a:xfrm>
          <a:prstGeom prst="rect">
            <a:avLst/>
          </a:prstGeom>
          <a:noFill/>
        </p:spPr>
      </p:pic>
      <p:pic>
        <p:nvPicPr>
          <p:cNvPr id="5" name="Picture 2" descr="https://scontent-hbe1-1.xx.fbcdn.net/v/t1.15752-9/89542019_561619718080993_6343118946127839232_n.jpg?_nc_cat=100&amp;_nc_sid=b96e70&amp;_nc_ohc=QMhyNXuYc9AAX-vfNJ0&amp;_nc_ht=scontent-hbe1-1.xx&amp;oh=caef92daa6536c3e870e057b65efc19f&amp;oe=5E9473DB"/>
          <p:cNvPicPr>
            <a:picLocks noChangeAspect="1" noChangeArrowheads="1"/>
          </p:cNvPicPr>
          <p:nvPr/>
        </p:nvPicPr>
        <p:blipFill>
          <a:blip r:embed="rId3" cstate="email"/>
          <a:srcRect/>
          <a:stretch>
            <a:fillRect/>
          </a:stretch>
        </p:blipFill>
        <p:spPr bwMode="auto">
          <a:xfrm>
            <a:off x="152400" y="3429000"/>
            <a:ext cx="8610599" cy="25908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1"/>
            <a:ext cx="8229600" cy="2895600"/>
          </a:xfrm>
        </p:spPr>
        <p:txBody>
          <a:bodyPr/>
          <a:lstStyle/>
          <a:p>
            <a:pPr algn="r"/>
            <a:r>
              <a:rPr lang="ar-EG" b="1" dirty="0" smtClean="0"/>
              <a:t>تنظيم تخثر الدم</a:t>
            </a:r>
          </a:p>
          <a:p>
            <a:pPr algn="r"/>
            <a:r>
              <a:rPr lang="ar-EG" dirty="0" smtClean="0"/>
              <a:t>يعمل فيتامين </a:t>
            </a:r>
            <a:r>
              <a:rPr lang="en-US" dirty="0" smtClean="0"/>
              <a:t>K </a:t>
            </a:r>
            <a:r>
              <a:rPr lang="ar-EG" dirty="0" smtClean="0"/>
              <a:t>على تنظيم تخثر الدم، إضافة إلى أهميته في دمج البروثرومبين وهي عملية الية تحدث في الجسم خلال الإصابة وتمزق</a:t>
            </a:r>
            <a:r>
              <a:rPr lang="ar-EG" dirty="0" smtClean="0">
                <a:hlinkClick r:id="rId2" tooltip="حماية الأوعية الدموية"/>
              </a:rPr>
              <a:t> الأوعية الدموية</a:t>
            </a:r>
            <a:r>
              <a:rPr lang="ar-EG" dirty="0" smtClean="0"/>
              <a:t>.</a:t>
            </a:r>
          </a:p>
          <a:p>
            <a:pPr algn="r"/>
            <a:r>
              <a:rPr lang="ar-EG" dirty="0" smtClean="0"/>
              <a:t>جدير بالذكر أن فيتامين </a:t>
            </a:r>
            <a:r>
              <a:rPr lang="en-US" dirty="0" smtClean="0"/>
              <a:t>K </a:t>
            </a:r>
            <a:r>
              <a:rPr lang="ar-EG" dirty="0" smtClean="0"/>
              <a:t>يلعب دوراً في نقل الكالسيوم في جميع أنحاء الجسم، الذي يساهم في تنظيم تخثر الدم أيضاً.</a:t>
            </a:r>
          </a:p>
          <a:p>
            <a:pPr algn="r" rtl="1"/>
            <a:endParaRPr lang="en-US" dirty="0"/>
          </a:p>
        </p:txBody>
      </p:sp>
      <p:sp>
        <p:nvSpPr>
          <p:cNvPr id="2" name="Title 1"/>
          <p:cNvSpPr>
            <a:spLocks noGrp="1"/>
          </p:cNvSpPr>
          <p:nvPr>
            <p:ph type="title"/>
          </p:nvPr>
        </p:nvSpPr>
        <p:spPr/>
        <p:txBody>
          <a:bodyPr>
            <a:normAutofit fontScale="90000"/>
          </a:bodyPr>
          <a:lstStyle/>
          <a:p>
            <a:pPr algn="ctr"/>
            <a:r>
              <a:rPr lang="ar-EG" dirty="0" smtClean="0"/>
              <a:t>الاهميه الحيويه </a:t>
            </a:r>
            <a:br>
              <a:rPr lang="ar-EG" dirty="0" smtClean="0"/>
            </a:br>
            <a:endParaRPr lang="en-US" dirty="0"/>
          </a:p>
        </p:txBody>
      </p:sp>
      <p:pic>
        <p:nvPicPr>
          <p:cNvPr id="4" name="Picture 2" descr="https://scontent-hbe1-1.xx.fbcdn.net/v/t1.15752-9/89771590_152212199299973_7658736397477478400_n.jpg?_nc_cat=105&amp;_nc_sid=b96e70&amp;_nc_ohc=pU_orJq-4qYAX-CVpiR&amp;_nc_ht=scontent-hbe1-1.xx&amp;oh=dbe3340cc1fc331e2afd9b5107c2fc44&amp;oe=5E953C2C"/>
          <p:cNvPicPr>
            <a:picLocks noChangeAspect="1" noChangeArrowheads="1"/>
          </p:cNvPicPr>
          <p:nvPr/>
        </p:nvPicPr>
        <p:blipFill>
          <a:blip r:embed="rId3" cstate="email"/>
          <a:srcRect/>
          <a:stretch>
            <a:fillRect/>
          </a:stretch>
        </p:blipFill>
        <p:spPr bwMode="auto">
          <a:xfrm>
            <a:off x="381000" y="3505200"/>
            <a:ext cx="8382000" cy="2971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229600" cy="4906963"/>
          </a:xfrm>
        </p:spPr>
        <p:txBody>
          <a:bodyPr/>
          <a:lstStyle/>
          <a:p>
            <a:pPr algn="r" rtl="1"/>
            <a:r>
              <a:rPr lang="ar-EG" dirty="0" smtClean="0"/>
              <a:t>تحويل المشابهات الي بعضها </a:t>
            </a:r>
            <a:r>
              <a:rPr lang="en-US" dirty="0" err="1" smtClean="0"/>
              <a:t>Isomerization</a:t>
            </a:r>
            <a:r>
              <a:rPr lang="en-US" dirty="0" smtClean="0"/>
              <a:t> </a:t>
            </a:r>
            <a:r>
              <a:rPr lang="ar-EG" dirty="0" smtClean="0"/>
              <a:t> تتم في وجود </a:t>
            </a:r>
            <a:r>
              <a:rPr lang="en-US" dirty="0" err="1" smtClean="0"/>
              <a:t>cobamid</a:t>
            </a:r>
            <a:r>
              <a:rPr lang="en-US" dirty="0" smtClean="0"/>
              <a:t> coenzyme </a:t>
            </a:r>
            <a:r>
              <a:rPr lang="ar-EG" dirty="0" smtClean="0"/>
              <a:t>يمكن ان يكون التفاعل الرئيسي لانتاج الليبوبروتين في الغمد النخاعي وهذا يفسر تاثير نقصه علي الحهاز العصبي .</a:t>
            </a:r>
          </a:p>
          <a:p>
            <a:pPr algn="r" rtl="1"/>
            <a:endParaRPr lang="en-US" dirty="0"/>
          </a:p>
        </p:txBody>
      </p:sp>
      <p:sp>
        <p:nvSpPr>
          <p:cNvPr id="2" name="Title 1"/>
          <p:cNvSpPr>
            <a:spLocks noGrp="1"/>
          </p:cNvSpPr>
          <p:nvPr>
            <p:ph type="title"/>
          </p:nvPr>
        </p:nvSpPr>
        <p:spPr/>
        <p:txBody>
          <a:bodyPr>
            <a:normAutofit fontScale="90000"/>
          </a:bodyPr>
          <a:lstStyle/>
          <a:p>
            <a:pPr algn="ctr" rtl="1"/>
            <a:r>
              <a:rPr lang="ar-EG" dirty="0" smtClean="0"/>
              <a:t>تابع السيانوكوبالامين </a:t>
            </a:r>
            <a:br>
              <a:rPr lang="ar-EG" dirty="0" smtClean="0"/>
            </a:br>
            <a:r>
              <a:rPr lang="ar-EG" dirty="0" smtClean="0"/>
              <a:t>الاهميه الفسيولوجيه </a:t>
            </a:r>
            <a:endParaRPr lang="en-US" dirty="0"/>
          </a:p>
        </p:txBody>
      </p:sp>
      <p:pic>
        <p:nvPicPr>
          <p:cNvPr id="24578" name="Picture 2" descr="https://scontent-hbe1-1.xx.fbcdn.net/v/t1.15752-9/89863523_221101069092503_4405100664175198208_n.jpg?_nc_cat=104&amp;_nc_sid=b96e70&amp;_nc_ohc=_LBBTn_3GY4AX-_F7Dn&amp;_nc_ht=scontent-hbe1-1.xx&amp;oh=9e0c7f379fd23f8ea1631ea9cd5fa88f&amp;oe=5E941088"/>
          <p:cNvPicPr>
            <a:picLocks noChangeAspect="1" noChangeArrowheads="1"/>
          </p:cNvPicPr>
          <p:nvPr/>
        </p:nvPicPr>
        <p:blipFill>
          <a:blip r:embed="rId2" cstate="email"/>
          <a:srcRect/>
          <a:stretch>
            <a:fillRect/>
          </a:stretch>
        </p:blipFill>
        <p:spPr bwMode="auto">
          <a:xfrm>
            <a:off x="685800" y="3048001"/>
            <a:ext cx="7829550" cy="29718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a:r>
              <a:rPr lang="ar-EG" b="1" dirty="0" smtClean="0"/>
              <a:t>تحسين صحة العظام</a:t>
            </a:r>
          </a:p>
          <a:p>
            <a:pPr algn="r"/>
            <a:r>
              <a:rPr lang="ar-EG" dirty="0" smtClean="0"/>
              <a:t>فيتامين </a:t>
            </a:r>
            <a:r>
              <a:rPr lang="en-US" dirty="0" smtClean="0"/>
              <a:t>K </a:t>
            </a:r>
            <a:r>
              <a:rPr lang="ar-EG" dirty="0" smtClean="0"/>
              <a:t>له أهمية في تحسين صحة العظام والتقليل من خطر تكسرها.</a:t>
            </a:r>
          </a:p>
          <a:p>
            <a:pPr algn="r"/>
            <a:r>
              <a:rPr lang="ar-EG" dirty="0" smtClean="0"/>
              <a:t>لهذا الفيتامين دور كبير لدى النساء اللاتي وصلن مرحلة انقطاع الطمث،ويكن في خطر كبير للإصابة </a:t>
            </a:r>
            <a:r>
              <a:rPr lang="ar-EG" dirty="0" smtClean="0">
                <a:hlinkClick r:id="rId2" tooltip="هشاشة العظام"/>
              </a:rPr>
              <a:t>بهشاشة العظام</a:t>
            </a:r>
            <a:r>
              <a:rPr lang="ar-EG" dirty="0" smtClean="0"/>
              <a:t>.</a:t>
            </a:r>
          </a:p>
          <a:p>
            <a:pPr algn="r"/>
            <a:r>
              <a:rPr lang="ar-EG" dirty="0" smtClean="0"/>
              <a:t>جسمك يحتاج إلى فيتامين </a:t>
            </a:r>
            <a:r>
              <a:rPr lang="en-US" dirty="0" smtClean="0"/>
              <a:t>K </a:t>
            </a:r>
            <a:r>
              <a:rPr lang="ar-EG" dirty="0" smtClean="0"/>
              <a:t>من أجل أن يستخدم الكالسيوم لبناء العظام، بمعنى انخفاض مستوياته من شأنه أن يعرضك للإصابة بالهشاشة.</a:t>
            </a:r>
          </a:p>
          <a:p>
            <a:pPr algn="r"/>
            <a:r>
              <a:rPr lang="ar-EG" b="1" dirty="0" smtClean="0"/>
              <a:t>تعزيز صحة القلب</a:t>
            </a:r>
          </a:p>
          <a:p>
            <a:pPr algn="r"/>
            <a:r>
              <a:rPr lang="ar-EG" dirty="0" smtClean="0"/>
              <a:t>لفيتامين </a:t>
            </a:r>
            <a:r>
              <a:rPr lang="en-US" dirty="0" smtClean="0"/>
              <a:t>K </a:t>
            </a:r>
            <a:r>
              <a:rPr lang="ar-EG" dirty="0" smtClean="0"/>
              <a:t>أهمية كبيرة في </a:t>
            </a:r>
            <a:r>
              <a:rPr lang="ar-EG" dirty="0" smtClean="0">
                <a:hlinkClick r:id="rId3" tooltip="تعزيز صحة القلب"/>
              </a:rPr>
              <a:t>تعزيز صحة القلب</a:t>
            </a:r>
            <a:r>
              <a:rPr lang="ar-EG" dirty="0" smtClean="0"/>
              <a:t>.</a:t>
            </a:r>
          </a:p>
          <a:p>
            <a:pPr algn="r"/>
            <a:r>
              <a:rPr lang="ar-EG" dirty="0" smtClean="0"/>
              <a:t>بداية يلعب هذا الفيتامين دوراً في خفض ضغط الدم عن طريق تراكم المعادن في الأوعية الدموية.</a:t>
            </a:r>
          </a:p>
          <a:p>
            <a:pPr algn="r"/>
            <a:r>
              <a:rPr lang="ar-EG" dirty="0" smtClean="0"/>
              <a:t>هذا بدوره يعمل على تعزيز صحة القلب ووظائفه في الجسم.</a:t>
            </a:r>
          </a:p>
          <a:p>
            <a:pPr algn="r"/>
            <a:r>
              <a:rPr lang="ar-EG" dirty="0" smtClean="0"/>
              <a:t>إضافة إلى ذلك، يعمل فيتامين </a:t>
            </a:r>
            <a:r>
              <a:rPr lang="en-US" dirty="0" smtClean="0"/>
              <a:t>K </a:t>
            </a:r>
            <a:r>
              <a:rPr lang="ar-EG" dirty="0" smtClean="0"/>
              <a:t>على خفض خطر الإصابة بالالتهاب وحماية الخلايا المتواجدة في بطانة الأوعية الدموية، مما يقلل من خطر الإصابة </a:t>
            </a:r>
            <a:r>
              <a:rPr lang="ar-EG" dirty="0" smtClean="0">
                <a:hlinkClick r:id="rId4" tooltip="النوبة القلبية"/>
              </a:rPr>
              <a:t>بالنوبة القلبية</a:t>
            </a:r>
            <a:r>
              <a:rPr lang="ar-EG" dirty="0" smtClean="0"/>
              <a:t>.</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a:r>
              <a:rPr lang="ar-EG" b="1" dirty="0" smtClean="0"/>
              <a:t>محاربة السرطان</a:t>
            </a:r>
          </a:p>
          <a:p>
            <a:pPr algn="r"/>
            <a:r>
              <a:rPr lang="ar-EG" dirty="0" smtClean="0"/>
              <a:t>تعرف أهمية فيتامين </a:t>
            </a:r>
            <a:r>
              <a:rPr lang="en-US" dirty="0" smtClean="0"/>
              <a:t>K </a:t>
            </a:r>
            <a:r>
              <a:rPr lang="ar-EG" dirty="0" smtClean="0"/>
              <a:t>في محاربة كل من </a:t>
            </a:r>
            <a:r>
              <a:rPr lang="ar-EG" dirty="0" smtClean="0">
                <a:hlinkClick r:id="rId2" tooltip="سرطان القولون"/>
              </a:rPr>
              <a:t>سرطان القولون</a:t>
            </a:r>
            <a:r>
              <a:rPr lang="ar-EG" dirty="0" smtClean="0"/>
              <a:t> والمعدة والكبد والبروستاتا، وذلك بسبب خصائصه المضادة للسرطان.</a:t>
            </a:r>
          </a:p>
          <a:p>
            <a:pPr algn="r"/>
            <a:r>
              <a:rPr lang="ar-EG" dirty="0" smtClean="0"/>
              <a:t>في حال كان لديك تاريخ عائلي للإصابة بأي نوع من السرطان، من الضروري أن تتأكد من حصولك على الحصة اليومية المطلوبة من فيتامين </a:t>
            </a:r>
            <a:r>
              <a:rPr lang="en-US" dirty="0" smtClean="0"/>
              <a:t>K.</a:t>
            </a:r>
          </a:p>
          <a:p>
            <a:pPr algn="r"/>
            <a:r>
              <a:rPr lang="ar-EG" b="1" dirty="0" smtClean="0"/>
              <a:t>التقليل من ألم الحيض</a:t>
            </a:r>
          </a:p>
          <a:p>
            <a:pPr algn="r"/>
            <a:r>
              <a:rPr lang="ar-EG" dirty="0" smtClean="0"/>
              <a:t>يساهم فيتامين </a:t>
            </a:r>
            <a:r>
              <a:rPr lang="en-US" dirty="0" smtClean="0"/>
              <a:t>K  </a:t>
            </a:r>
            <a:r>
              <a:rPr lang="ar-EG" dirty="0" smtClean="0"/>
              <a:t>في تخثر الدم، وبدون هذا الفيتامين لن يكون الدم الخاص بك بالصورة الصحيحة.</a:t>
            </a:r>
          </a:p>
          <a:p>
            <a:pPr algn="r"/>
            <a:r>
              <a:rPr lang="ar-EG" dirty="0" smtClean="0"/>
              <a:t>ومن هنا تنبع أهمية الفيتامين في التقليل من ألم الحيض والتقليل من غزارة الدورة الدموية وبالتالي التخفيف من</a:t>
            </a:r>
            <a:r>
              <a:rPr lang="ar-EG" dirty="0" smtClean="0">
                <a:hlinkClick r:id="rId3" tooltip="أعراض غير متوقعة للدورة الدموية"/>
              </a:rPr>
              <a:t> الأعراض المرافقة للدورة الشهرية</a:t>
            </a:r>
            <a:r>
              <a:rPr lang="ar-EG" dirty="0" smtClean="0"/>
              <a:t>.</a:t>
            </a:r>
          </a:p>
          <a:p>
            <a:pPr algn="r"/>
            <a:r>
              <a:rPr lang="ar-EG" b="1" dirty="0" smtClean="0"/>
              <a:t>تعزيز عمل الدماغ</a:t>
            </a:r>
          </a:p>
          <a:p>
            <a:pPr algn="r"/>
            <a:r>
              <a:rPr lang="ar-EG" dirty="0" smtClean="0"/>
              <a:t>أشارت الدراسات العلمية مؤخراً أن هناك أهمية كبيرة لفيتامين </a:t>
            </a:r>
            <a:r>
              <a:rPr lang="en-US" dirty="0" smtClean="0"/>
              <a:t>K  </a:t>
            </a:r>
            <a:r>
              <a:rPr lang="ar-EG" dirty="0" smtClean="0"/>
              <a:t>في تعزيز عمل ووظائف الدماغ.</a:t>
            </a:r>
          </a:p>
          <a:p>
            <a:pPr algn="r"/>
            <a:r>
              <a:rPr lang="ar-EG" dirty="0" smtClean="0"/>
              <a:t>لهذا الفيتامين خصائص مضادة للالتهاب، الأمر الذي يحمي خلايا الدماغ ويقلل من خطر الإصابة </a:t>
            </a:r>
            <a:r>
              <a:rPr lang="ar-EG" dirty="0" smtClean="0">
                <a:hlinkClick r:id="rId4" tooltip="الزهايمر"/>
              </a:rPr>
              <a:t>بالزهايمر </a:t>
            </a:r>
            <a:r>
              <a:rPr lang="ar-EG" dirty="0" smtClean="0"/>
              <a:t>وباركنسون.</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smtClean="0"/>
              <a:t>خضراوات الورقية الخضراء الخضراوات الصليبية مثل </a:t>
            </a:r>
            <a:r>
              <a:rPr lang="ar-EG" dirty="0" smtClean="0">
                <a:hlinkClick r:id="rId2" tooltip="فوائد البروكلي"/>
              </a:rPr>
              <a:t>البروكلي</a:t>
            </a:r>
            <a:r>
              <a:rPr lang="ar-EG" dirty="0" smtClean="0"/>
              <a:t> الشاي الاخضر الأسماك </a:t>
            </a:r>
            <a:r>
              <a:rPr lang="ar-EG" dirty="0" smtClean="0">
                <a:hlinkClick r:id="rId3" tooltip="فوائد البيض"/>
              </a:rPr>
              <a:t>البيض</a:t>
            </a:r>
            <a:r>
              <a:rPr lang="ar-EG" dirty="0" smtClean="0"/>
              <a:t> الجبنة.</a:t>
            </a:r>
            <a:endParaRPr lang="en-US" dirty="0" smtClean="0"/>
          </a:p>
          <a:p>
            <a:pPr algn="r" rtl="1"/>
            <a:r>
              <a:rPr lang="ar-EG" b="1" dirty="0" smtClean="0"/>
              <a:t>اعراض نقص الفيتامين </a:t>
            </a:r>
            <a:endParaRPr lang="en-US" b="1" dirty="0" smtClean="0"/>
          </a:p>
          <a:p>
            <a:pPr algn="r" rtl="1"/>
            <a:r>
              <a:rPr lang="ar-EG" dirty="0" smtClean="0"/>
              <a:t>الإصابة </a:t>
            </a:r>
            <a:r>
              <a:rPr lang="ar-EG" dirty="0" smtClean="0">
                <a:hlinkClick r:id="rId4" tooltip="معنى لون الكدمات"/>
              </a:rPr>
              <a:t>بالكدمات </a:t>
            </a:r>
            <a:r>
              <a:rPr lang="ar-EG" dirty="0" smtClean="0"/>
              <a:t>بسهولة - </a:t>
            </a:r>
            <a:r>
              <a:rPr lang="ar-EG" dirty="0" smtClean="0">
                <a:hlinkClick r:id="rId5" tooltip="نزيف الأنف"/>
              </a:rPr>
              <a:t>نزيف الأنف</a:t>
            </a:r>
            <a:r>
              <a:rPr lang="ar-EG" dirty="0" smtClean="0"/>
              <a:t> واللثة   - دورة دموية غزيرة نزيف في الجهاز الهضمي-  </a:t>
            </a:r>
            <a:r>
              <a:rPr lang="ar-EG" dirty="0" smtClean="0">
                <a:hlinkClick r:id="rId6" tooltip="دم في البول"/>
              </a:rPr>
              <a:t>وجود دم في البول</a:t>
            </a:r>
            <a:r>
              <a:rPr lang="ar-EG" dirty="0" smtClean="0"/>
              <a:t> </a:t>
            </a:r>
            <a:r>
              <a:rPr lang="ar-EG" dirty="0" smtClean="0">
                <a:hlinkClick r:id="rId7" tooltip="الجلطة الدموية"/>
              </a:rPr>
              <a:t>ا- لتجلطات الدموية</a:t>
            </a:r>
            <a:r>
              <a:rPr lang="ar-EG" dirty="0" smtClean="0"/>
              <a:t> خطر النزيف - هشاشة العظام.</a:t>
            </a:r>
            <a:endParaRPr lang="en-US" dirty="0" smtClean="0"/>
          </a:p>
          <a:p>
            <a:pPr algn="r" rtl="1"/>
            <a:endParaRPr lang="en-US" dirty="0"/>
          </a:p>
        </p:txBody>
      </p:sp>
      <p:sp>
        <p:nvSpPr>
          <p:cNvPr id="3" name="Title 2"/>
          <p:cNvSpPr>
            <a:spLocks noGrp="1"/>
          </p:cNvSpPr>
          <p:nvPr>
            <p:ph type="title"/>
          </p:nvPr>
        </p:nvSpPr>
        <p:spPr/>
        <p:txBody>
          <a:bodyPr>
            <a:normAutofit fontScale="90000"/>
          </a:bodyPr>
          <a:lstStyle/>
          <a:p>
            <a:pPr algn="ctr" rtl="1"/>
            <a:r>
              <a:rPr lang="ar-EG" dirty="0" smtClean="0"/>
              <a:t>مصادر فيتامين </a:t>
            </a:r>
            <a:r>
              <a:rPr lang="en-US" dirty="0" smtClean="0"/>
              <a:t>K</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77500" lnSpcReduction="20000"/>
          </a:bodyPr>
          <a:lstStyle/>
          <a:p>
            <a:pPr algn="r" rtl="1"/>
            <a:r>
              <a:rPr lang="ar-EG" dirty="0" smtClean="0"/>
              <a:t>يحدث نقص فيتامين ب12 لسببين رئيسين هما عدم تناول كميّات كافية من الأطعمة المحتوية عليه، أو بسبب عدم قدرة الجسم على امتصاصه من الطعام؛ إذ يحدث عادةً عند كبار السن المصابين بفقد حمض المعدة (بالإنجليزيّة: </a:t>
            </a:r>
            <a:r>
              <a:rPr lang="en-US" dirty="0" err="1" smtClean="0"/>
              <a:t>Achlorhydria</a:t>
            </a:r>
            <a:r>
              <a:rPr lang="en-US" dirty="0" smtClean="0"/>
              <a:t>)؛ </a:t>
            </a:r>
            <a:r>
              <a:rPr lang="ar-EG" dirty="0" smtClean="0"/>
              <a:t>ممّا يُسبب نقص امتصاص الفيتامين، أو عند الأشخاص النباتيين، بسبب عدم تناولهم لمنتجات اللحوم، أو الأشخاص المصابين بمشاكل تحول دون امتصاصه؛ كما ذكرنا سابقاً، وعادةً ما يصف الأطباء في حالة سوء الامتصاص حُقن فيتامين ب12 لزيادة مستواه في الجسم، أمّا في حال عدم وجود مشاكل في الامتصاص فيمكن تناول المكمّلات الغذائيّة، ومن الجدير بالذكر أنّه توجد عدّة أعراض يمكن أن ترتبط بنقص فيتامين ب12؛ ومنها ما يأتي:[</a:t>
            </a:r>
          </a:p>
          <a:p>
            <a:pPr algn="r" rtl="1"/>
            <a:r>
              <a:rPr lang="ar-EG" dirty="0" smtClean="0"/>
              <a:t>الاكتئاب . الارتباك. الإعياء. مشاكل في الذاكرة. الإمساك. فقدان الشهيّة. فقدان الوزن. الخدران والوخز. </a:t>
            </a:r>
          </a:p>
          <a:p>
            <a:pPr algn="r" rtl="1"/>
            <a:r>
              <a:rPr lang="ar-EG" dirty="0" smtClean="0"/>
              <a:t>حدوث خلل في الجهاز العصبي .</a:t>
            </a:r>
          </a:p>
          <a:p>
            <a:pPr algn="r" rtl="1"/>
            <a:endParaRPr lang="ar-EG" dirty="0" smtClean="0"/>
          </a:p>
          <a:p>
            <a:pPr algn="r" rtl="1"/>
            <a:r>
              <a:rPr lang="ar-EG" dirty="0" smtClean="0"/>
              <a:t>فقر الدم( المعروف باسم الانيميا الخبيثه او انيميا اديسون حيث تتميز بكبر حجم كرات الدم الحمراء وانخفاض عددها مع انخفاض مستوي الهيموجلوبين في الدم ) </a:t>
            </a:r>
            <a:br>
              <a:rPr lang="ar-EG" dirty="0" smtClean="0"/>
            </a:br>
            <a:r>
              <a:rPr lang="ar-EG" dirty="0" smtClean="0"/>
              <a:t/>
            </a:r>
            <a:br>
              <a:rPr lang="ar-EG" dirty="0" smtClean="0"/>
            </a:br>
            <a:endParaRPr lang="en-US" dirty="0"/>
          </a:p>
        </p:txBody>
      </p:sp>
      <p:sp>
        <p:nvSpPr>
          <p:cNvPr id="2" name="Title 1"/>
          <p:cNvSpPr>
            <a:spLocks noGrp="1"/>
          </p:cNvSpPr>
          <p:nvPr>
            <p:ph type="title"/>
          </p:nvPr>
        </p:nvSpPr>
        <p:spPr/>
        <p:txBody>
          <a:bodyPr/>
          <a:lstStyle/>
          <a:p>
            <a:pPr algn="ctr"/>
            <a:r>
              <a:rPr lang="ar-EG" dirty="0" smtClean="0"/>
              <a:t>نقص فيتامين ب12 </a:t>
            </a:r>
            <a:r>
              <a:rPr lang="en-US" dirty="0" smtClean="0"/>
              <a:t> </a:t>
            </a:r>
            <a:r>
              <a:rPr lang="ar-EG" dirty="0" smtClean="0"/>
              <a:t>اعراض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r" rtl="1"/>
            <a:endParaRPr lang="ar-EG" dirty="0" smtClean="0"/>
          </a:p>
          <a:p>
            <a:pPr algn="r" rtl="1"/>
            <a:r>
              <a:rPr lang="ar-EG" dirty="0" smtClean="0"/>
              <a:t>مصادر الكوبالامين في الطبيعه تخلقه بواسطه الكائنات الحيه الدقيقه في التربه والماء وامعاء الحيوانات بينما النباتات الراقيه لا تحتوي عليه </a:t>
            </a:r>
          </a:p>
          <a:p>
            <a:pPr algn="r" rtl="1"/>
            <a:r>
              <a:rPr lang="ar-EG" dirty="0" smtClean="0"/>
              <a:t>النباتيون يمكنهم الحصول عليه بكميات كبيره من العقد البكتيريه للبقوليات (الجذور)</a:t>
            </a:r>
            <a:endParaRPr lang="ar-EG" dirty="0"/>
          </a:p>
          <a:p>
            <a:pPr algn="r" rtl="1"/>
            <a:r>
              <a:rPr lang="ar-EG" dirty="0" smtClean="0"/>
              <a:t>مصادر فيتامين ب12 وفقاً لمعهد الصحة الوطنيّ في أمريكا فإنّ الحاجة اليوميّة الموصى بها من فيتامين ب12 للأشخاص الذين تزيد أعمارهم عن 14 سنة تبلغ 2.4 ميكروغرام، بينما تحتاج المرأة الحامل لكميات أكبر تصل إلى 2.6 ميكروغرام في اليوم، وتحتاج المُرضِع لـ 2.8 ميكروغرام يوميّاً من هذا الفيتامين، وتحتوي العديد من المصادر الغذائيّة على فيتامين ب12، وفيما يأتي أهم هذه المصادر:</a:t>
            </a:r>
          </a:p>
          <a:p>
            <a:pPr algn="r" rtl="1"/>
            <a:r>
              <a:rPr lang="ar-EG" dirty="0" smtClean="0"/>
              <a:t>لحم الكلى والكبد</a:t>
            </a:r>
          </a:p>
          <a:p>
            <a:pPr algn="r" rtl="1"/>
            <a:r>
              <a:rPr lang="ar-EG" dirty="0" smtClean="0"/>
              <a:t>السمك</a:t>
            </a:r>
          </a:p>
          <a:p>
            <a:pPr algn="r" rtl="1"/>
            <a:r>
              <a:rPr lang="ar-EG" dirty="0" smtClean="0"/>
              <a:t>اللبن </a:t>
            </a:r>
          </a:p>
          <a:p>
            <a:pPr algn="r" rtl="1"/>
            <a:r>
              <a:rPr lang="ar-EG" dirty="0" smtClean="0"/>
              <a:t>البيض </a:t>
            </a:r>
          </a:p>
          <a:p>
            <a:pPr algn="r" rtl="1"/>
            <a:r>
              <a:rPr lang="ar-EG" dirty="0" smtClean="0"/>
              <a:t/>
            </a:r>
            <a:br>
              <a:rPr lang="ar-EG" dirty="0" smtClean="0"/>
            </a:br>
            <a:r>
              <a:rPr lang="ar-EG" dirty="0" smtClean="0"/>
              <a:t/>
            </a:r>
            <a:br>
              <a:rPr lang="ar-EG" dirty="0" smtClean="0"/>
            </a:br>
            <a:endParaRPr lang="en-US" dirty="0" smtClean="0"/>
          </a:p>
          <a:p>
            <a:endParaRPr lang="en-US" dirty="0"/>
          </a:p>
        </p:txBody>
      </p:sp>
      <p:sp>
        <p:nvSpPr>
          <p:cNvPr id="2" name="Title 1"/>
          <p:cNvSpPr>
            <a:spLocks noGrp="1"/>
          </p:cNvSpPr>
          <p:nvPr>
            <p:ph type="title"/>
          </p:nvPr>
        </p:nvSpPr>
        <p:spPr/>
        <p:txBody>
          <a:bodyPr/>
          <a:lstStyle/>
          <a:p>
            <a:pPr algn="ctr"/>
            <a:r>
              <a:rPr lang="ar-EG" dirty="0" smtClean="0"/>
              <a:t>مصادر فيتامين ب 12</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r" rtl="1"/>
            <a:r>
              <a:rPr lang="ar-EG" dirty="0" smtClean="0"/>
              <a:t>تجري عملية امتصاص فيتامين ب12 في المعدة بمساعدة العامل الداخلي (بالإنجليزيّة: </a:t>
            </a:r>
            <a:r>
              <a:rPr lang="en-US" dirty="0" smtClean="0"/>
              <a:t>(IF )</a:t>
            </a:r>
            <a:r>
              <a:rPr lang="ar-EG" dirty="0" smtClean="0"/>
              <a:t> </a:t>
            </a:r>
            <a:r>
              <a:rPr lang="en-US" dirty="0" smtClean="0"/>
              <a:t>Intrinsic factor) </a:t>
            </a:r>
            <a:r>
              <a:rPr lang="ar-EG" dirty="0" smtClean="0"/>
              <a:t>الذي يسمي الميوكوبروتين الذي  يرتبط بجزيئات هذا الفيتامين في وجود ايونات الكالسيوم ثم ينقل الي الامعاء الدقيقه وينفصل  ، ممّا يساعد على امتصاصه في الدم وخلايا الجسم، كما يقوم الجسم بتخزين الكميات الزائدة التي لا يحتاجها من فيتامين ب12 داخل الكبد لاستخدامها لاحقاً عند الحاجة، وفي بعض الحالات لا يستطيع الجسم إنتاج كميّات كافية من العامل الداخلي، ممّا يؤدّي إلى حدوث نقص في فيتامين ب12 في الجسم، ومن هذه الحالات الإصابة ببعض أمراض المناعة الذاتية (بالإنجليزيّة: </a:t>
            </a:r>
            <a:r>
              <a:rPr lang="en-US" dirty="0" smtClean="0"/>
              <a:t>Autoimmune diseases) </a:t>
            </a:r>
            <a:r>
              <a:rPr lang="ar-EG" dirty="0" smtClean="0"/>
              <a:t>التي تؤثّر في الدم؛ مثل فقر الدم الخبيث (بالإنجليزيّة: </a:t>
            </a:r>
            <a:r>
              <a:rPr lang="en-US" dirty="0" smtClean="0"/>
              <a:t>Pernicious anemia)، </a:t>
            </a:r>
            <a:endParaRPr lang="ar-EG" dirty="0" smtClean="0"/>
          </a:p>
          <a:p>
            <a:pPr algn="r" rtl="1">
              <a:buNone/>
            </a:pPr>
            <a:r>
              <a:rPr lang="ar-EG" dirty="0" smtClean="0"/>
              <a:t>كما توجد عدّة مشاكل صحيّة وحالات أخرى تؤثّر سلباً في امتصاص هذا الفيتامين، ومنها ما يأتي: </a:t>
            </a:r>
          </a:p>
          <a:p>
            <a:pPr algn="r" rtl="1"/>
            <a:r>
              <a:rPr lang="ar-EG" dirty="0" smtClean="0"/>
              <a:t>وجود مشاكل في الأمعاء الدقيقة؛ مثل إجراء عملية جراحية لتقصيرها. الإصابة بداء كرون (بالإنجليزيّة: </a:t>
            </a:r>
            <a:r>
              <a:rPr lang="en-US" dirty="0" err="1" smtClean="0"/>
              <a:t>Crohn's</a:t>
            </a:r>
            <a:r>
              <a:rPr lang="en-US" dirty="0" smtClean="0"/>
              <a:t> disease). </a:t>
            </a:r>
            <a:r>
              <a:rPr lang="ar-EG" dirty="0" smtClean="0"/>
              <a:t>الإصابة بمرض حساسيّة القمح، أو التهاب المعدة (بالإنجليزيّة: </a:t>
            </a:r>
            <a:r>
              <a:rPr lang="en-US" dirty="0" smtClean="0"/>
              <a:t>Gastritis)، </a:t>
            </a:r>
            <a:r>
              <a:rPr lang="ar-EG" dirty="0" smtClean="0"/>
              <a:t>أو أمراض الأمعاء الالتهابيّة (بالإنجليزيّة: </a:t>
            </a:r>
            <a:r>
              <a:rPr lang="en-US" dirty="0" smtClean="0"/>
              <a:t>Inflammatory bowel disease). </a:t>
            </a:r>
            <a:r>
              <a:rPr lang="ar-EG" dirty="0" smtClean="0"/>
              <a:t>إدمان الكحول المُزمن. استخدام أدوية الميتفورمين (بالإنجليزيّة: </a:t>
            </a:r>
            <a:r>
              <a:rPr lang="en-US" dirty="0" err="1" smtClean="0"/>
              <a:t>Metformin</a:t>
            </a:r>
            <a:r>
              <a:rPr lang="en-US" dirty="0" smtClean="0"/>
              <a:t>) </a:t>
            </a:r>
            <a:r>
              <a:rPr lang="ar-EG" dirty="0" smtClean="0"/>
              <a:t>لتنظيم مستويات السكر في الدم عند مرضى السكّري. مصادر فيتامين ب12</a:t>
            </a:r>
            <a:endParaRPr lang="en-US" dirty="0" smtClean="0"/>
          </a:p>
          <a:p>
            <a:endParaRPr lang="en-US" dirty="0"/>
          </a:p>
        </p:txBody>
      </p:sp>
      <p:sp>
        <p:nvSpPr>
          <p:cNvPr id="2" name="Title 1"/>
          <p:cNvSpPr>
            <a:spLocks noGrp="1"/>
          </p:cNvSpPr>
          <p:nvPr>
            <p:ph type="title"/>
          </p:nvPr>
        </p:nvSpPr>
        <p:spPr>
          <a:xfrm>
            <a:off x="457200" y="381000"/>
            <a:ext cx="8229600" cy="1143000"/>
          </a:xfrm>
        </p:spPr>
        <p:txBody>
          <a:bodyPr>
            <a:normAutofit fontScale="90000"/>
          </a:bodyPr>
          <a:lstStyle/>
          <a:p>
            <a:pPr algn="ctr"/>
            <a:r>
              <a:rPr lang="en-US" dirty="0" smtClean="0"/>
              <a:t/>
            </a:r>
            <a:br>
              <a:rPr lang="en-US" dirty="0" smtClean="0"/>
            </a:br>
            <a:r>
              <a:rPr lang="ar-EG" dirty="0" smtClean="0"/>
              <a:t>امتصاص فيتامين ب12</a:t>
            </a:r>
            <a:br>
              <a:rPr lang="ar-EG"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المعروف باسم مضاد الاسقربوط تم اكتشافع عام 1912 وتم عزله عام 1920 وتخليقه معمليا عام 1932</a:t>
            </a:r>
          </a:p>
          <a:p>
            <a:pPr algn="r" rtl="1"/>
            <a:r>
              <a:rPr lang="ar-EG" dirty="0" smtClean="0"/>
              <a:t>تركيبه : هو مشتق من سكر جولوز – </a:t>
            </a:r>
            <a:r>
              <a:rPr lang="en-US" dirty="0" smtClean="0"/>
              <a:t>L </a:t>
            </a:r>
            <a:r>
              <a:rPr lang="ar-EG" dirty="0" smtClean="0"/>
              <a:t> لذلك يطلق عليه </a:t>
            </a:r>
            <a:r>
              <a:rPr lang="en-US" dirty="0" smtClean="0"/>
              <a:t>L-</a:t>
            </a:r>
            <a:r>
              <a:rPr lang="ar-EG" dirty="0" smtClean="0"/>
              <a:t> لاكتون ثنائي كيتو حامض الجولونيك </a:t>
            </a:r>
            <a:endParaRPr lang="en-US" dirty="0"/>
          </a:p>
        </p:txBody>
      </p:sp>
      <p:sp>
        <p:nvSpPr>
          <p:cNvPr id="2" name="Title 1"/>
          <p:cNvSpPr>
            <a:spLocks noGrp="1"/>
          </p:cNvSpPr>
          <p:nvPr>
            <p:ph type="title"/>
          </p:nvPr>
        </p:nvSpPr>
        <p:spPr/>
        <p:txBody>
          <a:bodyPr>
            <a:normAutofit/>
          </a:bodyPr>
          <a:lstStyle/>
          <a:p>
            <a:pPr algn="ctr" rtl="1"/>
            <a:r>
              <a:rPr lang="ar-EG" dirty="0" smtClean="0"/>
              <a:t> </a:t>
            </a:r>
            <a:r>
              <a:rPr lang="en-US" dirty="0" smtClean="0"/>
              <a:t>  </a:t>
            </a:r>
            <a:r>
              <a:rPr lang="ar-EG" dirty="0" smtClean="0"/>
              <a:t>حمض الاسكوربيك (فيتامين </a:t>
            </a:r>
            <a:r>
              <a:rPr lang="en-US" dirty="0" smtClean="0"/>
              <a:t>c</a:t>
            </a:r>
            <a:r>
              <a:rPr lang="ar-EG" dirty="0" smtClean="0"/>
              <a:t> )</a:t>
            </a:r>
            <a:endParaRPr lang="en-US" dirty="0"/>
          </a:p>
        </p:txBody>
      </p:sp>
      <p:pic>
        <p:nvPicPr>
          <p:cNvPr id="25604" name="Picture 4" descr="Image result for L- GULOSE"/>
          <p:cNvPicPr>
            <a:picLocks noChangeAspect="1" noChangeArrowheads="1"/>
          </p:cNvPicPr>
          <p:nvPr/>
        </p:nvPicPr>
        <p:blipFill>
          <a:blip r:embed="rId2" cstate="email"/>
          <a:srcRect/>
          <a:stretch>
            <a:fillRect/>
          </a:stretch>
        </p:blipFill>
        <p:spPr bwMode="auto">
          <a:xfrm>
            <a:off x="381000" y="3429000"/>
            <a:ext cx="1752600" cy="2362200"/>
          </a:xfrm>
          <a:prstGeom prst="rect">
            <a:avLst/>
          </a:prstGeom>
          <a:noFill/>
        </p:spPr>
      </p:pic>
      <p:pic>
        <p:nvPicPr>
          <p:cNvPr id="25605" name="Picture 5"/>
          <p:cNvPicPr>
            <a:picLocks noChangeAspect="1" noChangeArrowheads="1"/>
          </p:cNvPicPr>
          <p:nvPr/>
        </p:nvPicPr>
        <p:blipFill>
          <a:blip r:embed="rId3" cstate="print"/>
          <a:srcRect/>
          <a:stretch>
            <a:fillRect/>
          </a:stretch>
        </p:blipFill>
        <p:spPr bwMode="auto">
          <a:xfrm>
            <a:off x="914399" y="5943600"/>
            <a:ext cx="1320799" cy="304800"/>
          </a:xfrm>
          <a:prstGeom prst="rect">
            <a:avLst/>
          </a:prstGeom>
          <a:noFill/>
          <a:ln w="9525">
            <a:noFill/>
            <a:miter lim="800000"/>
            <a:headEnd/>
            <a:tailEnd/>
          </a:ln>
        </p:spPr>
      </p:pic>
      <p:sp>
        <p:nvSpPr>
          <p:cNvPr id="25607" name="AutoShape 7" descr="Image result for l-gulonic aci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5609" name="AutoShape 9" descr="Image result for l-gulonic aci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5611" name="Picture 11" descr="L-Gulonic Acid"/>
          <p:cNvPicPr>
            <a:picLocks noChangeAspect="1" noChangeArrowheads="1"/>
          </p:cNvPicPr>
          <p:nvPr/>
        </p:nvPicPr>
        <p:blipFill>
          <a:blip r:embed="rId4" cstate="email"/>
          <a:srcRect/>
          <a:stretch>
            <a:fillRect/>
          </a:stretch>
        </p:blipFill>
        <p:spPr bwMode="auto">
          <a:xfrm>
            <a:off x="2819399" y="3733800"/>
            <a:ext cx="2819401" cy="1924051"/>
          </a:xfrm>
          <a:prstGeom prst="rect">
            <a:avLst/>
          </a:prstGeom>
          <a:noFill/>
        </p:spPr>
      </p:pic>
      <p:pic>
        <p:nvPicPr>
          <p:cNvPr id="25612" name="Picture 12"/>
          <p:cNvPicPr>
            <a:picLocks noChangeAspect="1" noChangeArrowheads="1"/>
          </p:cNvPicPr>
          <p:nvPr/>
        </p:nvPicPr>
        <p:blipFill>
          <a:blip r:embed="rId5" cstate="print"/>
          <a:srcRect/>
          <a:stretch>
            <a:fillRect/>
          </a:stretch>
        </p:blipFill>
        <p:spPr bwMode="auto">
          <a:xfrm>
            <a:off x="2895600" y="5638800"/>
            <a:ext cx="2590800" cy="381000"/>
          </a:xfrm>
          <a:prstGeom prst="rect">
            <a:avLst/>
          </a:prstGeom>
          <a:noFill/>
          <a:ln w="9525">
            <a:noFill/>
            <a:miter lim="800000"/>
            <a:headEnd/>
            <a:tailEnd/>
          </a:ln>
        </p:spPr>
      </p:pic>
      <p:pic>
        <p:nvPicPr>
          <p:cNvPr id="25614" name="Picture 14" descr="Image result for DI KETO gulonic acid"/>
          <p:cNvPicPr>
            <a:picLocks noChangeAspect="1" noChangeArrowheads="1"/>
          </p:cNvPicPr>
          <p:nvPr/>
        </p:nvPicPr>
        <p:blipFill>
          <a:blip r:embed="rId6" cstate="email"/>
          <a:srcRect/>
          <a:stretch>
            <a:fillRect/>
          </a:stretch>
        </p:blipFill>
        <p:spPr bwMode="auto">
          <a:xfrm>
            <a:off x="5715000" y="3733800"/>
            <a:ext cx="1549054" cy="2057400"/>
          </a:xfrm>
          <a:prstGeom prst="rect">
            <a:avLst/>
          </a:prstGeom>
          <a:noFill/>
        </p:spPr>
      </p:pic>
      <p:pic>
        <p:nvPicPr>
          <p:cNvPr id="25615" name="Picture 15"/>
          <p:cNvPicPr>
            <a:picLocks noChangeAspect="1" noChangeArrowheads="1"/>
          </p:cNvPicPr>
          <p:nvPr/>
        </p:nvPicPr>
        <p:blipFill>
          <a:blip r:embed="rId7" cstate="print"/>
          <a:srcRect/>
          <a:stretch>
            <a:fillRect/>
          </a:stretch>
        </p:blipFill>
        <p:spPr bwMode="auto">
          <a:xfrm>
            <a:off x="6400800" y="5943600"/>
            <a:ext cx="1981200" cy="3429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noAutofit/>
          </a:bodyPr>
          <a:lstStyle/>
          <a:p>
            <a:pPr algn="ctr"/>
            <a:r>
              <a:rPr lang="ar-EG" sz="3200" dirty="0" smtClean="0"/>
              <a:t>الصور الموجود عليها الاسكوربيك </a:t>
            </a:r>
            <a:br>
              <a:rPr lang="ar-EG" sz="3200" dirty="0" smtClean="0"/>
            </a:br>
            <a:r>
              <a:rPr lang="ar-EG" sz="3200" dirty="0" smtClean="0"/>
              <a:t>الصوره الموكسده تسمي ديهيدرو والمختزله الاكثر نشاطا تسمي هيدرو اسكوربيك </a:t>
            </a:r>
            <a:endParaRPr lang="en-US" sz="3200" dirty="0"/>
          </a:p>
        </p:txBody>
      </p:sp>
      <p:pic>
        <p:nvPicPr>
          <p:cNvPr id="4" name="Picture 2" descr="o It is readily absorbed from stomach &amp; small&#10;intestine&#10;o Storage:&#10;o Only small amounts of vitamin C are stored in the&#10;bod..."/>
          <p:cNvPicPr>
            <a:picLocks noChangeAspect="1" noChangeArrowheads="1"/>
          </p:cNvPicPr>
          <p:nvPr/>
        </p:nvPicPr>
        <p:blipFill>
          <a:blip r:embed="rId2" cstate="email"/>
          <a:srcRect/>
          <a:stretch>
            <a:fillRect/>
          </a:stretch>
        </p:blipFill>
        <p:spPr bwMode="auto">
          <a:xfrm>
            <a:off x="457200" y="1676400"/>
            <a:ext cx="7848600" cy="456247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ويمكن لحامض الاسكوربيك بسهوله اعطاء او استقبال ذرتي الهيدروجين متحولا علي الترتيب الي ديهيدرو – حامض الاسكوربيك وبالعكس.</a:t>
            </a:r>
          </a:p>
          <a:p>
            <a:pPr algn="r" rtl="1"/>
            <a:r>
              <a:rPr lang="ar-EG" dirty="0" smtClean="0"/>
              <a:t>ويكمن وراء هذه الصفه الهامه اساس ميكانيكيه حامض الاسكوربيك في الجسم حيث يساهم هذا الحامض في الانظمه الخاصه بالاكسده والاختزال ويكفل بالتالي السير الطبيعي للعمليات الحيويه الهامه في الانسجه .</a:t>
            </a:r>
            <a:endParaRPr lang="en-US" dirty="0"/>
          </a:p>
        </p:txBody>
      </p:sp>
      <p:sp>
        <p:nvSpPr>
          <p:cNvPr id="2" name="Title 1"/>
          <p:cNvSpPr>
            <a:spLocks noGrp="1"/>
          </p:cNvSpPr>
          <p:nvPr>
            <p:ph type="title"/>
          </p:nvPr>
        </p:nvSpPr>
        <p:spPr/>
        <p:txBody>
          <a:bodyPr>
            <a:noAutofit/>
          </a:bodyPr>
          <a:lstStyle/>
          <a:p>
            <a:r>
              <a:rPr lang="ar-EG" sz="2800" dirty="0" smtClean="0"/>
              <a:t>ترجع الخواص الحامضيه لحامض الاسكوربيك ( الذي لا يحتوي علي مجموعه كربوكسيل حره كما موضح) الي تفكك هيدروجين المجموعه الهيدروكسيليه المتصله بذره الكربون الثالثه.</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EG" dirty="0" smtClean="0"/>
              <a:t>فيتامين (</a:t>
            </a:r>
            <a:r>
              <a:rPr lang="en-US" dirty="0" smtClean="0"/>
              <a:t>C</a:t>
            </a:r>
            <a:r>
              <a:rPr lang="ar-EG" dirty="0" smtClean="0"/>
              <a:t>) هو عامل </a:t>
            </a:r>
            <a:r>
              <a:rPr lang="ar-EG" dirty="0" smtClean="0">
                <a:hlinkClick r:id="rId2" tooltip="مختزل"/>
              </a:rPr>
              <a:t>مختزل</a:t>
            </a:r>
            <a:r>
              <a:rPr lang="ar-EG" dirty="0" smtClean="0"/>
              <a:t> ولهذا فهو مطلوب لحفظ المعادن في الحالة المختزلة مثل </a:t>
            </a:r>
            <a:r>
              <a:rPr lang="ar-EG" dirty="0" smtClean="0">
                <a:hlinkClick r:id="rId3" tooltip="حديد"/>
              </a:rPr>
              <a:t>الحديد</a:t>
            </a:r>
            <a:r>
              <a:rPr lang="ar-EG" dirty="0" smtClean="0"/>
              <a:t> الثنائي </a:t>
            </a:r>
            <a:r>
              <a:rPr lang="ar-EG" dirty="0" smtClean="0">
                <a:hlinkClick r:id="rId4" tooltip="نحاس"/>
              </a:rPr>
              <a:t>والنحاس</a:t>
            </a:r>
            <a:r>
              <a:rPr lang="ar-EG" dirty="0" smtClean="0"/>
              <a:t> الثنائي وبذلك فهو يعزز امتصاص </a:t>
            </a:r>
            <a:r>
              <a:rPr lang="ar-EG" dirty="0" smtClean="0">
                <a:hlinkClick r:id="rId3" tooltip="حديد"/>
              </a:rPr>
              <a:t>الحديد</a:t>
            </a:r>
            <a:r>
              <a:rPr lang="ar-EG" dirty="0" smtClean="0"/>
              <a:t> عن طريق إبقائه في الحالة المختزلة اللازمة لامتصاص </a:t>
            </a:r>
            <a:r>
              <a:rPr lang="ar-EG" dirty="0" smtClean="0">
                <a:hlinkClick r:id="rId3" tooltip="حديد"/>
              </a:rPr>
              <a:t>الحديد</a:t>
            </a:r>
            <a:r>
              <a:rPr lang="ar-EG" dirty="0" smtClean="0"/>
              <a:t>. الحمض مطلوب أيضاً لإضافة مجموعة </a:t>
            </a:r>
            <a:r>
              <a:rPr lang="ar-EG" dirty="0" smtClean="0">
                <a:hlinkClick r:id="rId5" tooltip="هيدروكسيل"/>
              </a:rPr>
              <a:t>الهيدروكسيل</a:t>
            </a:r>
            <a:r>
              <a:rPr lang="ar-EG" dirty="0" smtClean="0"/>
              <a:t> إلى البروليل والليسيل (</a:t>
            </a:r>
            <a:r>
              <a:rPr lang="ar-EG" dirty="0" smtClean="0">
                <a:hlinkClick r:id="rId6" tooltip="برولين"/>
              </a:rPr>
              <a:t>البرولين</a:t>
            </a:r>
            <a:r>
              <a:rPr lang="ar-EG" dirty="0" smtClean="0"/>
              <a:t> </a:t>
            </a:r>
            <a:r>
              <a:rPr lang="ar-EG" dirty="0" smtClean="0">
                <a:hlinkClick r:id="rId7" tooltip="ليسين"/>
              </a:rPr>
              <a:t>والليسين</a:t>
            </a:r>
            <a:r>
              <a:rPr lang="ar-EG" dirty="0" smtClean="0"/>
              <a:t>) بإنزيمي بروليل وليسيل هيدروكسيليز على الترتيب </a:t>
            </a:r>
            <a:r>
              <a:rPr lang="en-US" dirty="0" err="1" smtClean="0"/>
              <a:t>prolyl</a:t>
            </a:r>
            <a:r>
              <a:rPr lang="en-US" dirty="0" smtClean="0"/>
              <a:t> and </a:t>
            </a:r>
            <a:r>
              <a:rPr lang="en-US" dirty="0" err="1" smtClean="0"/>
              <a:t>lysyl</a:t>
            </a:r>
            <a:r>
              <a:rPr lang="en-US" dirty="0" smtClean="0"/>
              <a:t> </a:t>
            </a:r>
            <a:r>
              <a:rPr lang="en-US" dirty="0" err="1" smtClean="0"/>
              <a:t>hydroxylase</a:t>
            </a:r>
            <a:r>
              <a:rPr lang="en-US" dirty="0" smtClean="0"/>
              <a:t> </a:t>
            </a:r>
            <a:r>
              <a:rPr lang="ar-EG" dirty="0" smtClean="0"/>
              <a:t>أثناء عملية تصنيع </a:t>
            </a:r>
            <a:r>
              <a:rPr lang="ar-EG" dirty="0" smtClean="0">
                <a:hlinkClick r:id="rId8" tooltip="كولاجين"/>
              </a:rPr>
              <a:t>الكولاجين</a:t>
            </a:r>
            <a:r>
              <a:rPr lang="ar-EG" dirty="0" smtClean="0"/>
              <a:t>.</a:t>
            </a:r>
            <a:endParaRPr lang="en-US" dirty="0"/>
          </a:p>
        </p:txBody>
      </p:sp>
      <p:sp>
        <p:nvSpPr>
          <p:cNvPr id="2" name="Title 1"/>
          <p:cNvSpPr>
            <a:spLocks noGrp="1"/>
          </p:cNvSpPr>
          <p:nvPr>
            <p:ph type="title"/>
          </p:nvPr>
        </p:nvSpPr>
        <p:spPr/>
        <p:txBody>
          <a:bodyPr>
            <a:normAutofit fontScale="90000"/>
          </a:bodyPr>
          <a:lstStyle/>
          <a:p>
            <a:pPr algn="ctr"/>
            <a:r>
              <a:rPr lang="ar-EG" dirty="0" smtClean="0"/>
              <a:t>الاهميه الحيويه </a:t>
            </a:r>
            <a:br>
              <a:rPr lang="ar-EG"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186</TotalTime>
  <Words>1441</Words>
  <Application>Microsoft Office PowerPoint</Application>
  <PresentationFormat>On-screen Show (4:3)</PresentationFormat>
  <Paragraphs>96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أ.د/ ابراهيم عبدالعليم </vt:lpstr>
      <vt:lpstr>تابع السيانوكوبالامين  الاهميه الفسيولوجيه </vt:lpstr>
      <vt:lpstr>نقص فيتامين ب12  اعراض </vt:lpstr>
      <vt:lpstr>مصادر فيتامين ب 12</vt:lpstr>
      <vt:lpstr> امتصاص فيتامين ب12 </vt:lpstr>
      <vt:lpstr>   حمض الاسكوربيك (فيتامين c )</vt:lpstr>
      <vt:lpstr>الصور الموجود عليها الاسكوربيك  الصوره الموكسده تسمي ديهيدرو والمختزله الاكثر نشاطا تسمي هيدرو اسكوربيك </vt:lpstr>
      <vt:lpstr>ترجع الخواص الحامضيه لحامض الاسكوربيك ( الذي لا يحتوي علي مجموعه كربوكسيل حره كما موضح) الي تفكك هيدروجين المجموعه الهيدروكسيليه المتصله بذره الكربون الثالثه.</vt:lpstr>
      <vt:lpstr>الاهميه الحيويه  </vt:lpstr>
      <vt:lpstr>       مطلوب أيضا ً لهدم الحمض الأميني تيروزين أثناء تصنيع هرمون الأدرينالين. الحمض مهم في تصنيع أحماض المرارة لأنه مطلوب في إضافة الهيدروكسيل إلى ذرة الكربون 7-ألفا. تحتوي قشرة الغدة فوق الكلوية على كميات كبيرة من الحمض لاستخدامه في تصنيع الهرمونات الاستيرويدية مثل الكورتيزون والألدوستيرون. ويمكن أن يعمل حمض الأسكوربيك كمضاد للأكسدة عن طريق اختزال التوكوفيرول المتأكسد في الأغشية ومنع تكون النيتروزأمينات أثناء الهضم. </vt:lpstr>
      <vt:lpstr>المصادر:</vt:lpstr>
      <vt:lpstr>الفيتامينات الذائبه في الدهن  (1) فيتامين E ( التوكوفيرول)</vt:lpstr>
      <vt:lpstr>فيتامين E</vt:lpstr>
      <vt:lpstr>الاهيميه الفسيولوجيه :</vt:lpstr>
      <vt:lpstr>اعراض نقص الفيتامين </vt:lpstr>
      <vt:lpstr>tocopherol recycling by antioxidant network </vt:lpstr>
      <vt:lpstr>الفيتامينات الذائبه في الدهن  (2)فيتامين k  ( الفيللوكينون) </vt:lpstr>
      <vt:lpstr>Slide 18</vt:lpstr>
      <vt:lpstr>الاهميه الحيويه  </vt:lpstr>
      <vt:lpstr>Slide 20</vt:lpstr>
      <vt:lpstr>Slide 21</vt:lpstr>
      <vt:lpstr>مصادر فيتامين K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السيانوكوبالامين ( مضاد لفقر الدم والانيميا )</dc:title>
  <dc:creator>nesrein</dc:creator>
  <cp:lastModifiedBy>nesrein</cp:lastModifiedBy>
  <cp:revision>68</cp:revision>
  <dcterms:created xsi:type="dcterms:W3CDTF">2020-03-16T08:37:20Z</dcterms:created>
  <dcterms:modified xsi:type="dcterms:W3CDTF">2020-03-28T13:26:48Z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241730</vt:lpwstr>
  </property>
  <property fmtid="{D5CDD505-2E9C-101B-9397-08002B2CF9AE}" pid="3" name="NXPowerLiteSettings">
    <vt:lpwstr>C7000400038000</vt:lpwstr>
  </property>
  <property fmtid="{D5CDD505-2E9C-101B-9397-08002B2CF9AE}" pid="4" name="NXPowerLiteVersion">
    <vt:lpwstr>S8.2.3</vt:lpwstr>
  </property>
</Properties>
</file>